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EC529AD-3943-4AD1-801C-5C854507E6A3}">
  <a:tblStyle styleId="{7EC529AD-3943-4AD1-801C-5C854507E6A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gif>
</file>

<file path=ppt/media/image4.png>
</file>

<file path=ppt/media/image5.gif>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1f3fd6e89f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1f3fd6e89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20e00e544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20e00e544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was our first approach. Just to get something that worked and to make sure our other functions were also working as intended. This is the naive / brute force approach</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20e00e544f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20e00e544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20e00e544f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20e00e544f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20e00e544f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20e00e544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I couldn’t even run the naive approach because my computer ran out of ram ;D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1f3fd6e89f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1f3fd6e89f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we get a functional web app now, it’s also installable by pip install. Our plans for next steps are, first make it installable from conda and we are waiting … Second we…Third is our long term goal, to connect our app </a:t>
            </a:r>
            <a:r>
              <a:rPr lang="en"/>
              <a:t>with</a:t>
            </a:r>
            <a:r>
              <a:rPr lang="en"/>
              <a:t> cv apps to get a fully automatic animal identification pipeline.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212359e21d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212359e21d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all for attention, and come to try our web app to link the leopards!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1f3fd6e89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1f3fd6e89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afternoon everyone, our group project is LeOpardLink, and we are … This project comes from my research project on leopards survey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1f3fd6e89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1f3fd6e89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Through the cameras we set in the field, we get images of leopards and we want to know the No. leopards in our study area for better management and conservation of local population. Also, identifying the same individual in different locations could let us track their movements. We can also derive some special behaviors from the images.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1f3fd6e89f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1f3fd6e89f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mainly two ways to identify individuals currently. One is manual identifications, we create folders to represent individuals and put images into the folder. Another is through computer vision, and we will get scores based on the similarity of images. But there is one core </a:t>
            </a:r>
            <a:r>
              <a:rPr lang="en"/>
              <a:t>problem of these approaches: how do we deal with uncertainties? For manual approach, if I do not know which individual does this image belong to, where should I put it? For cv approach, a score of 90 indicates same, score below 10 is absolutely different inds, but how about score in between? </a:t>
            </a:r>
            <a:r>
              <a:rPr lang="en">
                <a:solidFill>
                  <a:schemeClr val="dk1"/>
                </a:solidFill>
              </a:rPr>
              <a:t>Simply delete it will cause us losing a lot of precious information. Tht’s why we developed this Leopardlink to reserve all uncertainties and get a complete estimation set of population size.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1f3fd6e89f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1f3fd6e89f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simplify the identification process to pairwise comparison, the decision will </a:t>
            </a:r>
            <a:r>
              <a:rPr lang="en"/>
              <a:t>only</a:t>
            </a:r>
            <a:r>
              <a:rPr lang="en"/>
              <a:t> be 1 for same individual, 0 for different, -1 for uncertain relationships, we then will have a comparison matrix like showing below as our input. Here Img1 and 2are different inds. Our users include…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212359e21d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212359e21d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our users, we developed corresponding components, the major 3 are :... And then we ‘ll have courtney and guy to introduce them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1f3fd6e89f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1f3fd6e89f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the right is our design of LeOpardLink at adobe Xd and at the right are the link to our streamlit </a:t>
            </a:r>
            <a:endParaRPr/>
          </a:p>
          <a:p>
            <a:pPr indent="0" lvl="0" marL="0" rtl="0" algn="l">
              <a:spcBef>
                <a:spcPts val="0"/>
              </a:spcBef>
              <a:spcAft>
                <a:spcPts val="0"/>
              </a:spcAft>
              <a:buNone/>
            </a:pPr>
            <a:r>
              <a:rPr lang="en"/>
              <a:t>Another key component for our </a:t>
            </a:r>
            <a:r>
              <a:rPr lang="en"/>
              <a:t>project is a User Interface so that someone does not need to have knowledge of python in order to use what we’ve created.</a:t>
            </a:r>
            <a:endParaRPr/>
          </a:p>
          <a:p>
            <a:pPr indent="0" lvl="0" marL="0" rtl="0" algn="l">
              <a:spcBef>
                <a:spcPts val="0"/>
              </a:spcBef>
              <a:spcAft>
                <a:spcPts val="0"/>
              </a:spcAft>
              <a:buNone/>
            </a:pPr>
            <a:r>
              <a:rPr lang="en"/>
              <a:t>We used Adobe XD to create a UI prototype, then implemented this design in Streamlit. This screen recording here, shows quickly shows a very simple three step process. 1) enter your name, 2) upload your matrix, a sample dataset is already uploaded and 3) click on generate matrix. </a:t>
            </a:r>
            <a:endParaRPr/>
          </a:p>
          <a:p>
            <a:pPr indent="0" lvl="0" marL="0" rtl="0" algn="l">
              <a:spcBef>
                <a:spcPts val="0"/>
              </a:spcBef>
              <a:spcAft>
                <a:spcPts val="0"/>
              </a:spcAft>
              <a:buNone/>
            </a:pPr>
            <a:r>
              <a:rPr lang="en"/>
              <a:t>Now let me talk about the technology we use for the matrix/network visualizations.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1f3fd6e89f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1f3fd6e89f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used an existing technology – the network visualization software tool, PyVis– to visualize the networks that will be uploaded by our users. This software can be embedded in our UI and is both </a:t>
            </a:r>
            <a:r>
              <a:rPr lang="en"/>
              <a:t>customizable</a:t>
            </a:r>
            <a:r>
              <a:rPr lang="en"/>
              <a:t> by us and interactive for the user.</a:t>
            </a:r>
            <a:br>
              <a:rPr lang="en"/>
            </a:br>
            <a:r>
              <a:rPr lang="en"/>
              <a:t>Because</a:t>
            </a:r>
            <a:r>
              <a:rPr lang="en"/>
              <a:t> we were able to use this existing technology for on of the most important </a:t>
            </a:r>
            <a:r>
              <a:rPr lang="en"/>
              <a:t>components</a:t>
            </a:r>
            <a:r>
              <a:rPr lang="en"/>
              <a:t> of our project – the visualization – we were able to focus on other components and </a:t>
            </a:r>
            <a:r>
              <a:rPr lang="en"/>
              <a:t>challenges</a:t>
            </a:r>
            <a:r>
              <a:rPr lang="en"/>
              <a: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20e00e544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20e00e54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 going to talk about our main challenge in implementing this: time and storage complexity. There’s a lot to be said here in regards to data types, programming </a:t>
            </a:r>
            <a:r>
              <a:rPr lang="en"/>
              <a:t>languages</a:t>
            </a:r>
            <a:r>
              <a:rPr lang="en"/>
              <a:t> and so on but in the interest of time I’m keeping things relatively simple.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4.png"/><Relationship Id="rId10" Type="http://schemas.openxmlformats.org/officeDocument/2006/relationships/image" Target="../media/image8.png"/><Relationship Id="rId9" Type="http://schemas.openxmlformats.org/officeDocument/2006/relationships/image" Target="../media/image13.png"/><Relationship Id="rId5" Type="http://schemas.openxmlformats.org/officeDocument/2006/relationships/image" Target="../media/image16.png"/><Relationship Id="rId6" Type="http://schemas.openxmlformats.org/officeDocument/2006/relationships/image" Target="../media/image11.png"/><Relationship Id="rId7" Type="http://schemas.openxmlformats.org/officeDocument/2006/relationships/image" Target="../media/image7.png"/><Relationship Id="rId8"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hyperlink" Target="https://leopardlink.streamlit.app/" TargetMode="External"/><Relationship Id="rId5" Type="http://schemas.openxmlformats.org/officeDocument/2006/relationships/hyperlink" Target="https://github.com/guoziqi1275/LeOpardLin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0.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9.png"/><Relationship Id="rId5" Type="http://schemas.openxmlformats.org/officeDocument/2006/relationships/hyperlink" Target="http://cs.rpi.edu/hotspotter/crall-hotspotter-wacv-2013.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hyperlink" Target="https://leopardlink.streamlit.app/" TargetMode="External"/><Relationship Id="rId5" Type="http://schemas.openxmlformats.org/officeDocument/2006/relationships/image" Target="../media/image15.png"/><Relationship Id="rId6" Type="http://schemas.openxmlformats.org/officeDocument/2006/relationships/image" Target="../media/image5.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9.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3" name="Shape 53"/>
        <p:cNvGrpSpPr/>
        <p:nvPr/>
      </p:nvGrpSpPr>
      <p:grpSpPr>
        <a:xfrm>
          <a:off x="0" y="0"/>
          <a:ext cx="0" cy="0"/>
          <a:chOff x="0" y="0"/>
          <a:chExt cx="0" cy="0"/>
        </a:xfrm>
      </p:grpSpPr>
      <p:sp>
        <p:nvSpPr>
          <p:cNvPr id="54" name="Google Shape;54;p1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55" name="Google Shape;55;p1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56" name="Google Shape;56;p13"/>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57" name="Google Shape;57;p13"/>
          <p:cNvSpPr/>
          <p:nvPr/>
        </p:nvSpPr>
        <p:spPr>
          <a:xfrm>
            <a:off x="-39575" y="470550"/>
            <a:ext cx="93105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8" name="Google Shape;58;p13"/>
          <p:cNvSpPr txBox="1"/>
          <p:nvPr/>
        </p:nvSpPr>
        <p:spPr>
          <a:xfrm>
            <a:off x="2622850" y="2423375"/>
            <a:ext cx="733500" cy="53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59" name="Google Shape;59;p13"/>
          <p:cNvSpPr txBox="1"/>
          <p:nvPr/>
        </p:nvSpPr>
        <p:spPr>
          <a:xfrm>
            <a:off x="-39575" y="582750"/>
            <a:ext cx="6942600" cy="352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rPr>
              <a:t>5 minutes per group:</a:t>
            </a:r>
            <a:endParaRPr sz="1800">
              <a:solidFill>
                <a:schemeClr val="dk1"/>
              </a:solidFill>
            </a:endParaRPr>
          </a:p>
          <a:p>
            <a:pPr indent="0" lvl="0" marL="0" rtl="0" algn="l">
              <a:spcBef>
                <a:spcPts val="0"/>
              </a:spcBef>
              <a:spcAft>
                <a:spcPts val="0"/>
              </a:spcAft>
              <a:buClr>
                <a:schemeClr val="dk1"/>
              </a:buClr>
              <a:buSzPts val="1100"/>
              <a:buFont typeface="Arial"/>
              <a:buNone/>
            </a:pPr>
            <a:r>
              <a:rPr lang="en" sz="1800">
                <a:solidFill>
                  <a:schemeClr val="dk1"/>
                </a:solidFill>
              </a:rPr>
              <a:t>overview (1 - 2 min) </a:t>
            </a:r>
            <a:r>
              <a:rPr b="1" lang="en" sz="1800">
                <a:solidFill>
                  <a:schemeClr val="dk1"/>
                </a:solidFill>
              </a:rPr>
              <a:t>Jiangyue</a:t>
            </a:r>
            <a:endParaRPr b="1"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what is the purpose?</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what are the users?</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what are the use cases?</a:t>
            </a:r>
            <a:endParaRPr sz="1800">
              <a:solidFill>
                <a:schemeClr val="dk1"/>
              </a:solidFill>
            </a:endParaRPr>
          </a:p>
          <a:p>
            <a:pPr indent="-342900" lvl="1" marL="914400" rtl="0" algn="l">
              <a:spcBef>
                <a:spcPts val="0"/>
              </a:spcBef>
              <a:spcAft>
                <a:spcPts val="0"/>
              </a:spcAft>
              <a:buClr>
                <a:schemeClr val="dk1"/>
              </a:buClr>
              <a:buSzPts val="1800"/>
              <a:buChar char="-"/>
            </a:pPr>
            <a:r>
              <a:rPr lang="en" sz="1800">
                <a:solidFill>
                  <a:schemeClr val="dk1"/>
                </a:solidFill>
              </a:rPr>
              <a:t>what larger problem are you trying to solve?</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which pieces of software did you use? how did you make use of them? (1 min)</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what did you struggle with? </a:t>
            </a:r>
            <a:r>
              <a:rPr b="1" lang="en" sz="1800">
                <a:solidFill>
                  <a:schemeClr val="dk1"/>
                </a:solidFill>
              </a:rPr>
              <a:t>(Guy)</a:t>
            </a:r>
            <a:endParaRPr b="1" sz="1800">
              <a:solidFill>
                <a:schemeClr val="dk1"/>
              </a:solidFill>
            </a:endParaRPr>
          </a:p>
          <a:p>
            <a:pPr indent="-342900" lvl="1" marL="914400" rtl="0" algn="l">
              <a:spcBef>
                <a:spcPts val="0"/>
              </a:spcBef>
              <a:spcAft>
                <a:spcPts val="0"/>
              </a:spcAft>
              <a:buClr>
                <a:schemeClr val="dk1"/>
              </a:buClr>
              <a:buSzPts val="1800"/>
              <a:buChar char="-"/>
            </a:pPr>
            <a:r>
              <a:rPr b="1" lang="en" sz="1800">
                <a:solidFill>
                  <a:schemeClr val="dk1"/>
                </a:solidFill>
              </a:rPr>
              <a:t>Time complexity of generating all possible solutions</a:t>
            </a:r>
            <a:endParaRPr b="1" sz="1800">
              <a:solidFill>
                <a:schemeClr val="dk1"/>
              </a:solidFill>
            </a:endParaRPr>
          </a:p>
          <a:p>
            <a:pPr indent="-342900" lvl="1" marL="914400" rtl="0" algn="l">
              <a:spcBef>
                <a:spcPts val="0"/>
              </a:spcBef>
              <a:spcAft>
                <a:spcPts val="0"/>
              </a:spcAft>
              <a:buClr>
                <a:schemeClr val="dk1"/>
              </a:buClr>
              <a:buSzPts val="1800"/>
              <a:buChar char="-"/>
            </a:pPr>
            <a:r>
              <a:rPr b="1" lang="en" sz="1800">
                <a:solidFill>
                  <a:schemeClr val="dk1"/>
                </a:solidFill>
              </a:rPr>
              <a:t>Sneaky math to make sure modifications to graphs were transitive and symmetric</a:t>
            </a:r>
            <a:endParaRPr b="1"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what are the next steps?</a:t>
            </a:r>
            <a:endParaRPr sz="1800">
              <a:solidFill>
                <a:schemeClr val="dk1"/>
              </a:solidFill>
            </a:endParaRPr>
          </a:p>
          <a:p>
            <a:pPr indent="-342900" lvl="1" marL="914400" rtl="0" algn="l">
              <a:spcBef>
                <a:spcPts val="0"/>
              </a:spcBef>
              <a:spcAft>
                <a:spcPts val="0"/>
              </a:spcAft>
              <a:buClr>
                <a:schemeClr val="dk1"/>
              </a:buClr>
              <a:buSzPts val="1800"/>
              <a:buChar char="-"/>
            </a:pPr>
            <a:r>
              <a:rPr b="1" lang="en" sz="1800">
                <a:solidFill>
                  <a:schemeClr val="dk1"/>
                </a:solidFill>
              </a:rPr>
              <a:t>Conda install</a:t>
            </a:r>
            <a:endParaRPr b="1" sz="1800">
              <a:solidFill>
                <a:schemeClr val="dk1"/>
              </a:solidFill>
            </a:endParaRPr>
          </a:p>
        </p:txBody>
      </p:sp>
      <p:sp>
        <p:nvSpPr>
          <p:cNvPr id="60" name="Google Shape;60;p13"/>
          <p:cNvSpPr txBox="1"/>
          <p:nvPr/>
        </p:nvSpPr>
        <p:spPr>
          <a:xfrm>
            <a:off x="6787500" y="582750"/>
            <a:ext cx="2356500" cy="43326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sz="1800">
                <a:solidFill>
                  <a:schemeClr val="dk1"/>
                </a:solidFill>
              </a:rPr>
              <a:t>Problem statement or description (</a:t>
            </a:r>
            <a:r>
              <a:rPr b="1" lang="en" sz="1800">
                <a:solidFill>
                  <a:schemeClr val="dk1"/>
                </a:solidFill>
              </a:rPr>
              <a:t>Jiangyue)</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Human centered description of users or use cases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Technologies you used (</a:t>
            </a:r>
            <a:r>
              <a:rPr b="1" lang="en" sz="1800">
                <a:solidFill>
                  <a:schemeClr val="dk1"/>
                </a:solidFill>
              </a:rPr>
              <a:t>Ziqi - streamlit</a:t>
            </a:r>
            <a:r>
              <a:rPr lang="en" sz="1800">
                <a:solidFill>
                  <a:schemeClr val="dk1"/>
                </a:solidFill>
              </a:rPr>
              <a:t>)</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Major challenges </a:t>
            </a:r>
            <a:r>
              <a:rPr b="1" lang="en" sz="1800">
                <a:solidFill>
                  <a:schemeClr val="dk1"/>
                </a:solidFill>
              </a:rPr>
              <a:t>(Guy)</a:t>
            </a:r>
            <a:endParaRPr b="1"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Next steps </a:t>
            </a:r>
            <a:r>
              <a:rPr b="1" lang="en" sz="1800">
                <a:solidFill>
                  <a:schemeClr val="dk1"/>
                </a:solidFill>
              </a:rPr>
              <a:t>(Jiangyue)</a:t>
            </a:r>
            <a:endParaRPr b="1" sz="1800">
              <a:solidFill>
                <a:schemeClr val="dk1"/>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62" name="Google Shape;162;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3" name="Google Shape;163;p22"/>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164" name="Google Shape;164;p22"/>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5" name="Google Shape;165;p22"/>
          <p:cNvSpPr txBox="1"/>
          <p:nvPr/>
        </p:nvSpPr>
        <p:spPr>
          <a:xfrm>
            <a:off x="392850" y="630375"/>
            <a:ext cx="4249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Naive approach</a:t>
            </a:r>
            <a:endParaRPr b="1" sz="2400">
              <a:solidFill>
                <a:schemeClr val="dk1"/>
              </a:solidFill>
            </a:endParaRPr>
          </a:p>
          <a:p>
            <a:pPr indent="0" lvl="0" marL="0" rtl="0" algn="l">
              <a:spcBef>
                <a:spcPts val="0"/>
              </a:spcBef>
              <a:spcAft>
                <a:spcPts val="0"/>
              </a:spcAft>
              <a:buNone/>
            </a:pPr>
            <a:r>
              <a:t/>
            </a:r>
            <a:endParaRPr b="1" sz="2400">
              <a:solidFill>
                <a:schemeClr val="dk1"/>
              </a:solidFill>
            </a:endParaRPr>
          </a:p>
          <a:p>
            <a:pPr indent="0" lvl="0" marL="0" rtl="0" algn="l">
              <a:spcBef>
                <a:spcPts val="0"/>
              </a:spcBef>
              <a:spcAft>
                <a:spcPts val="0"/>
              </a:spcAft>
              <a:buNone/>
            </a:pPr>
            <a:r>
              <a:t/>
            </a:r>
            <a:endParaRPr b="1" sz="2400">
              <a:solidFill>
                <a:schemeClr val="dk1"/>
              </a:solidFill>
            </a:endParaRPr>
          </a:p>
        </p:txBody>
      </p:sp>
      <p:sp>
        <p:nvSpPr>
          <p:cNvPr id="166" name="Google Shape;166;p22"/>
          <p:cNvSpPr txBox="1"/>
          <p:nvPr/>
        </p:nvSpPr>
        <p:spPr>
          <a:xfrm>
            <a:off x="-112025" y="1228800"/>
            <a:ext cx="3699900" cy="26859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lang="en" sz="1800"/>
              <a:t>Generate all </a:t>
            </a:r>
            <a:r>
              <a:rPr lang="en" sz="1800"/>
              <a:t>possible replacement combinations</a:t>
            </a:r>
            <a:endParaRPr sz="1800">
              <a:solidFill>
                <a:srgbClr val="000000"/>
              </a:solidFill>
            </a:endParaRPr>
          </a:p>
          <a:p>
            <a:pPr indent="-342900" lvl="0" marL="457200" rtl="0" algn="l">
              <a:lnSpc>
                <a:spcPct val="115000"/>
              </a:lnSpc>
              <a:spcBef>
                <a:spcPts val="0"/>
              </a:spcBef>
              <a:spcAft>
                <a:spcPts val="0"/>
              </a:spcAft>
              <a:buClr>
                <a:srgbClr val="000000"/>
              </a:buClr>
              <a:buSzPts val="1800"/>
              <a:buChar char="●"/>
            </a:pPr>
            <a:r>
              <a:rPr lang="en" sz="1800"/>
              <a:t>Create 2</a:t>
            </a:r>
            <a:r>
              <a:rPr baseline="30000" lang="en" sz="1800"/>
              <a:t>n</a:t>
            </a:r>
            <a:r>
              <a:rPr lang="en" sz="1800"/>
              <a:t> deep copies of the original matrix </a:t>
            </a:r>
            <a:endParaRPr sz="1800">
              <a:solidFill>
                <a:srgbClr val="000000"/>
              </a:solidFill>
            </a:endParaRPr>
          </a:p>
          <a:p>
            <a:pPr indent="-342900" lvl="0" marL="457200" rtl="0" algn="l">
              <a:lnSpc>
                <a:spcPct val="115000"/>
              </a:lnSpc>
              <a:spcBef>
                <a:spcPts val="0"/>
              </a:spcBef>
              <a:spcAft>
                <a:spcPts val="0"/>
              </a:spcAft>
              <a:buClr>
                <a:srgbClr val="000000"/>
              </a:buClr>
              <a:buSzPts val="1800"/>
              <a:buChar char="●"/>
            </a:pPr>
            <a:r>
              <a:rPr lang="en" sz="1800"/>
              <a:t>Iteratively replace uncertain edges</a:t>
            </a:r>
            <a:endParaRPr sz="1800">
              <a:solidFill>
                <a:srgbClr val="000000"/>
              </a:solidFill>
            </a:endParaRPr>
          </a:p>
          <a:p>
            <a:pPr indent="-342900" lvl="0" marL="457200" rtl="0" algn="l">
              <a:lnSpc>
                <a:spcPct val="115000"/>
              </a:lnSpc>
              <a:spcBef>
                <a:spcPts val="0"/>
              </a:spcBef>
              <a:spcAft>
                <a:spcPts val="0"/>
              </a:spcAft>
              <a:buClr>
                <a:srgbClr val="000000"/>
              </a:buClr>
              <a:buSzPts val="1800"/>
              <a:buChar char="●"/>
            </a:pPr>
            <a:r>
              <a:rPr lang="en" sz="1800"/>
              <a:t>Evaluate the results for transitivity and symmetry</a:t>
            </a:r>
            <a:endParaRPr sz="2500">
              <a:solidFill>
                <a:srgbClr val="595959"/>
              </a:solidFill>
            </a:endParaRPr>
          </a:p>
        </p:txBody>
      </p:sp>
      <p:pic>
        <p:nvPicPr>
          <p:cNvPr id="167" name="Google Shape;167;p22"/>
          <p:cNvPicPr preferRelativeResize="0"/>
          <p:nvPr/>
        </p:nvPicPr>
        <p:blipFill>
          <a:blip r:embed="rId4">
            <a:alphaModFix/>
          </a:blip>
          <a:stretch>
            <a:fillRect/>
          </a:stretch>
        </p:blipFill>
        <p:spPr>
          <a:xfrm>
            <a:off x="3414274" y="470550"/>
            <a:ext cx="5729727" cy="42024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3" name="Google Shape;173;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4" name="Google Shape;174;p23"/>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175" name="Google Shape;175;p23"/>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6" name="Google Shape;176;p23"/>
          <p:cNvSpPr txBox="1"/>
          <p:nvPr/>
        </p:nvSpPr>
        <p:spPr>
          <a:xfrm>
            <a:off x="392850" y="630375"/>
            <a:ext cx="4249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Solutions</a:t>
            </a:r>
            <a:endParaRPr b="1" sz="2400">
              <a:solidFill>
                <a:schemeClr val="dk1"/>
              </a:solidFill>
            </a:endParaRPr>
          </a:p>
          <a:p>
            <a:pPr indent="0" lvl="0" marL="0" rtl="0" algn="l">
              <a:spcBef>
                <a:spcPts val="0"/>
              </a:spcBef>
              <a:spcAft>
                <a:spcPts val="0"/>
              </a:spcAft>
              <a:buNone/>
            </a:pPr>
            <a:r>
              <a:t/>
            </a:r>
            <a:endParaRPr b="1" sz="2400">
              <a:solidFill>
                <a:schemeClr val="dk1"/>
              </a:solidFill>
            </a:endParaRPr>
          </a:p>
          <a:p>
            <a:pPr indent="0" lvl="0" marL="0" rtl="0" algn="l">
              <a:spcBef>
                <a:spcPts val="0"/>
              </a:spcBef>
              <a:spcAft>
                <a:spcPts val="0"/>
              </a:spcAft>
              <a:buNone/>
            </a:pPr>
            <a:r>
              <a:t/>
            </a:r>
            <a:endParaRPr b="1" sz="2400">
              <a:solidFill>
                <a:schemeClr val="dk1"/>
              </a:solidFill>
            </a:endParaRPr>
          </a:p>
        </p:txBody>
      </p:sp>
      <p:pic>
        <p:nvPicPr>
          <p:cNvPr id="177" name="Google Shape;177;p23"/>
          <p:cNvPicPr preferRelativeResize="0"/>
          <p:nvPr/>
        </p:nvPicPr>
        <p:blipFill>
          <a:blip r:embed="rId4">
            <a:alphaModFix/>
          </a:blip>
          <a:stretch>
            <a:fillRect/>
          </a:stretch>
        </p:blipFill>
        <p:spPr>
          <a:xfrm>
            <a:off x="1769800" y="1366275"/>
            <a:ext cx="5693527" cy="3202600"/>
          </a:xfrm>
          <a:prstGeom prst="rect">
            <a:avLst/>
          </a:prstGeom>
          <a:noFill/>
          <a:ln>
            <a:noFill/>
          </a:ln>
        </p:spPr>
      </p:pic>
      <p:sp>
        <p:nvSpPr>
          <p:cNvPr id="178" name="Google Shape;178;p23"/>
          <p:cNvSpPr txBox="1"/>
          <p:nvPr/>
        </p:nvSpPr>
        <p:spPr>
          <a:xfrm>
            <a:off x="4355650" y="1363600"/>
            <a:ext cx="2735100" cy="9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1"/>
                </a:solidFill>
                <a:highlight>
                  <a:srgbClr val="FFFFFF"/>
                </a:highlight>
              </a:rPr>
              <a:t>exponential growth</a:t>
            </a:r>
            <a:endParaRPr baseline="30000" sz="2400">
              <a:solidFill>
                <a:schemeClr val="dk1"/>
              </a:solidFill>
              <a:highlight>
                <a:srgbClr val="FFFFFF"/>
              </a:highlight>
            </a:endParaRPr>
          </a:p>
        </p:txBody>
      </p:sp>
      <p:sp>
        <p:nvSpPr>
          <p:cNvPr id="179" name="Google Shape;179;p23"/>
          <p:cNvSpPr txBox="1"/>
          <p:nvPr/>
        </p:nvSpPr>
        <p:spPr>
          <a:xfrm>
            <a:off x="2442450" y="2809575"/>
            <a:ext cx="2199900" cy="77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1"/>
                </a:solidFill>
                <a:highlight>
                  <a:srgbClr val="FFFFFF"/>
                </a:highlight>
              </a:rPr>
              <a:t>generate all possible combinations</a:t>
            </a:r>
            <a:endParaRPr baseline="30000" sz="1700">
              <a:solidFill>
                <a:schemeClr val="dk1"/>
              </a:solidFill>
              <a:highlight>
                <a:srgbClr val="FFFFFF"/>
              </a:highlight>
            </a:endParaRPr>
          </a:p>
        </p:txBody>
      </p:sp>
      <p:grpSp>
        <p:nvGrpSpPr>
          <p:cNvPr id="180" name="Google Shape;180;p23"/>
          <p:cNvGrpSpPr/>
          <p:nvPr/>
        </p:nvGrpSpPr>
        <p:grpSpPr>
          <a:xfrm>
            <a:off x="3204325" y="2140950"/>
            <a:ext cx="1873200" cy="646200"/>
            <a:chOff x="3204325" y="2140950"/>
            <a:chExt cx="1873200" cy="646200"/>
          </a:xfrm>
        </p:grpSpPr>
        <p:sp>
          <p:nvSpPr>
            <p:cNvPr id="181" name="Google Shape;181;p23"/>
            <p:cNvSpPr txBox="1"/>
            <p:nvPr/>
          </p:nvSpPr>
          <p:spPr>
            <a:xfrm>
              <a:off x="3204325" y="2140950"/>
              <a:ext cx="1873200" cy="43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1"/>
                  </a:solidFill>
                  <a:highlight>
                    <a:srgbClr val="FFFFFF"/>
                  </a:highlight>
                </a:rPr>
                <a:t>✨recursion✨</a:t>
              </a:r>
              <a:endParaRPr baseline="30000" sz="1700">
                <a:solidFill>
                  <a:schemeClr val="dk1"/>
                </a:solidFill>
                <a:highlight>
                  <a:srgbClr val="FFFFFF"/>
                </a:highlight>
              </a:endParaRPr>
            </a:p>
          </p:txBody>
        </p:sp>
        <p:sp>
          <p:nvSpPr>
            <p:cNvPr id="182" name="Google Shape;182;p23"/>
            <p:cNvSpPr txBox="1"/>
            <p:nvPr/>
          </p:nvSpPr>
          <p:spPr>
            <a:xfrm>
              <a:off x="3204325" y="2356350"/>
              <a:ext cx="1873200" cy="43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highlight>
                    <a:srgbClr val="FFFFFF"/>
                  </a:highlight>
                </a:rPr>
                <a:t>(and pruning)</a:t>
              </a:r>
              <a:endParaRPr baseline="30000" sz="1200">
                <a:solidFill>
                  <a:schemeClr val="dk1"/>
                </a:solidFill>
                <a:highlight>
                  <a:srgbClr val="FFFFFF"/>
                </a:highlight>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par>
                                <p:cTn fill="hold" nodeType="withEffect" presetClass="emph" presetID="8" presetSubtype="0">
                                  <p:stCondLst>
                                    <p:cond delay="0"/>
                                  </p:stCondLst>
                                  <p:childTnLst>
                                    <p:animRot by="-21600000">
                                      <p:cBhvr>
                                        <p:cTn dur="1000" fill="hold"/>
                                        <p:tgtEl>
                                          <p:spTgt spid="180"/>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88" name="Google Shape;188;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9" name="Google Shape;189;p24"/>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190" name="Google Shape;190;p24"/>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1" name="Google Shape;191;p24"/>
          <p:cNvSpPr txBox="1"/>
          <p:nvPr/>
        </p:nvSpPr>
        <p:spPr>
          <a:xfrm>
            <a:off x="392850" y="630375"/>
            <a:ext cx="4249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Recursive</a:t>
            </a:r>
            <a:r>
              <a:rPr b="1" lang="en" sz="2400">
                <a:solidFill>
                  <a:schemeClr val="dk1"/>
                </a:solidFill>
              </a:rPr>
              <a:t> approach</a:t>
            </a:r>
            <a:endParaRPr b="1" sz="2400">
              <a:solidFill>
                <a:schemeClr val="dk1"/>
              </a:solidFill>
            </a:endParaRPr>
          </a:p>
          <a:p>
            <a:pPr indent="0" lvl="0" marL="0" rtl="0" algn="l">
              <a:spcBef>
                <a:spcPts val="0"/>
              </a:spcBef>
              <a:spcAft>
                <a:spcPts val="0"/>
              </a:spcAft>
              <a:buNone/>
            </a:pPr>
            <a:r>
              <a:t/>
            </a:r>
            <a:endParaRPr b="1" sz="2400">
              <a:solidFill>
                <a:schemeClr val="dk1"/>
              </a:solidFill>
            </a:endParaRPr>
          </a:p>
          <a:p>
            <a:pPr indent="0" lvl="0" marL="0" rtl="0" algn="l">
              <a:spcBef>
                <a:spcPts val="0"/>
              </a:spcBef>
              <a:spcAft>
                <a:spcPts val="0"/>
              </a:spcAft>
              <a:buNone/>
            </a:pPr>
            <a:r>
              <a:t/>
            </a:r>
            <a:endParaRPr b="1" sz="2400">
              <a:solidFill>
                <a:schemeClr val="dk1"/>
              </a:solidFill>
            </a:endParaRPr>
          </a:p>
        </p:txBody>
      </p:sp>
      <p:sp>
        <p:nvSpPr>
          <p:cNvPr id="192" name="Google Shape;192;p24"/>
          <p:cNvSpPr txBox="1"/>
          <p:nvPr/>
        </p:nvSpPr>
        <p:spPr>
          <a:xfrm>
            <a:off x="-112025" y="1228800"/>
            <a:ext cx="3902700" cy="27105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lang="en" sz="1800"/>
              <a:t>Utilize recursive calls to manage space complexity</a:t>
            </a:r>
            <a:endParaRPr sz="1800">
              <a:solidFill>
                <a:srgbClr val="000000"/>
              </a:solidFill>
            </a:endParaRPr>
          </a:p>
          <a:p>
            <a:pPr indent="-342900" lvl="0" marL="457200" rtl="0" algn="l">
              <a:lnSpc>
                <a:spcPct val="115000"/>
              </a:lnSpc>
              <a:spcBef>
                <a:spcPts val="0"/>
              </a:spcBef>
              <a:spcAft>
                <a:spcPts val="0"/>
              </a:spcAft>
              <a:buClr>
                <a:srgbClr val="000000"/>
              </a:buClr>
              <a:buSzPts val="1800"/>
              <a:buChar char="●"/>
            </a:pPr>
            <a:r>
              <a:rPr lang="en" sz="1800"/>
              <a:t>Evaluate replacement instructions as they are generated.</a:t>
            </a:r>
            <a:endParaRPr sz="1800"/>
          </a:p>
          <a:p>
            <a:pPr indent="-342900" lvl="1" marL="914400" rtl="0" algn="l">
              <a:lnSpc>
                <a:spcPct val="115000"/>
              </a:lnSpc>
              <a:spcBef>
                <a:spcPts val="0"/>
              </a:spcBef>
              <a:spcAft>
                <a:spcPts val="0"/>
              </a:spcAft>
              <a:buSzPts val="1800"/>
              <a:buChar char="○"/>
            </a:pPr>
            <a:r>
              <a:rPr lang="en" sz="1800"/>
              <a:t>Prune replacement instructions that will return non-transitive results</a:t>
            </a:r>
            <a:endParaRPr sz="1800"/>
          </a:p>
        </p:txBody>
      </p:sp>
      <p:pic>
        <p:nvPicPr>
          <p:cNvPr id="193" name="Google Shape;193;p24"/>
          <p:cNvPicPr preferRelativeResize="0"/>
          <p:nvPr/>
        </p:nvPicPr>
        <p:blipFill>
          <a:blip r:embed="rId4">
            <a:alphaModFix/>
          </a:blip>
          <a:stretch>
            <a:fillRect/>
          </a:stretch>
        </p:blipFill>
        <p:spPr>
          <a:xfrm>
            <a:off x="4349540" y="482850"/>
            <a:ext cx="4881159" cy="42024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99" name="Google Shape;199;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0" name="Google Shape;200;p25"/>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201" name="Google Shape;201;p25"/>
          <p:cNvSpPr/>
          <p:nvPr/>
        </p:nvSpPr>
        <p:spPr>
          <a:xfrm>
            <a:off x="-14700" y="470550"/>
            <a:ext cx="9245400" cy="44310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2" name="Google Shape;202;p25"/>
          <p:cNvSpPr txBox="1"/>
          <p:nvPr/>
        </p:nvSpPr>
        <p:spPr>
          <a:xfrm>
            <a:off x="392850" y="858975"/>
            <a:ext cx="4249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Recursive approach</a:t>
            </a:r>
            <a:endParaRPr b="1" sz="2400">
              <a:solidFill>
                <a:schemeClr val="dk1"/>
              </a:solidFill>
            </a:endParaRPr>
          </a:p>
          <a:p>
            <a:pPr indent="0" lvl="0" marL="0" rtl="0" algn="l">
              <a:spcBef>
                <a:spcPts val="0"/>
              </a:spcBef>
              <a:spcAft>
                <a:spcPts val="0"/>
              </a:spcAft>
              <a:buNone/>
            </a:pPr>
            <a:r>
              <a:t/>
            </a:r>
            <a:endParaRPr b="1" sz="2400">
              <a:solidFill>
                <a:schemeClr val="dk1"/>
              </a:solidFill>
            </a:endParaRPr>
          </a:p>
          <a:p>
            <a:pPr indent="0" lvl="0" marL="0" rtl="0" algn="l">
              <a:spcBef>
                <a:spcPts val="0"/>
              </a:spcBef>
              <a:spcAft>
                <a:spcPts val="0"/>
              </a:spcAft>
              <a:buNone/>
            </a:pPr>
            <a:r>
              <a:t/>
            </a:r>
            <a:endParaRPr b="1" sz="2400">
              <a:solidFill>
                <a:schemeClr val="dk1"/>
              </a:solidFill>
            </a:endParaRPr>
          </a:p>
        </p:txBody>
      </p:sp>
      <p:pic>
        <p:nvPicPr>
          <p:cNvPr id="203" name="Google Shape;203;p25"/>
          <p:cNvPicPr preferRelativeResize="0"/>
          <p:nvPr/>
        </p:nvPicPr>
        <p:blipFill>
          <a:blip r:embed="rId4">
            <a:alphaModFix/>
          </a:blip>
          <a:stretch>
            <a:fillRect/>
          </a:stretch>
        </p:blipFill>
        <p:spPr>
          <a:xfrm>
            <a:off x="2" y="693575"/>
            <a:ext cx="3797602" cy="4202399"/>
          </a:xfrm>
          <a:prstGeom prst="rect">
            <a:avLst/>
          </a:prstGeom>
          <a:noFill/>
          <a:ln>
            <a:noFill/>
          </a:ln>
        </p:spPr>
      </p:pic>
      <p:pic>
        <p:nvPicPr>
          <p:cNvPr id="204" name="Google Shape;204;p25"/>
          <p:cNvPicPr preferRelativeResize="0"/>
          <p:nvPr/>
        </p:nvPicPr>
        <p:blipFill>
          <a:blip r:embed="rId5">
            <a:alphaModFix/>
          </a:blip>
          <a:stretch>
            <a:fillRect/>
          </a:stretch>
        </p:blipFill>
        <p:spPr>
          <a:xfrm>
            <a:off x="3895475" y="1838225"/>
            <a:ext cx="1442175" cy="2305225"/>
          </a:xfrm>
          <a:prstGeom prst="rect">
            <a:avLst/>
          </a:prstGeom>
          <a:noFill/>
          <a:ln>
            <a:noFill/>
          </a:ln>
        </p:spPr>
      </p:pic>
      <p:grpSp>
        <p:nvGrpSpPr>
          <p:cNvPr id="205" name="Google Shape;205;p25"/>
          <p:cNvGrpSpPr/>
          <p:nvPr/>
        </p:nvGrpSpPr>
        <p:grpSpPr>
          <a:xfrm>
            <a:off x="5334000" y="699150"/>
            <a:ext cx="3805500" cy="4202400"/>
            <a:chOff x="4572000" y="470550"/>
            <a:chExt cx="3805500" cy="4202400"/>
          </a:xfrm>
        </p:grpSpPr>
        <p:sp>
          <p:nvSpPr>
            <p:cNvPr id="206" name="Google Shape;206;p25"/>
            <p:cNvSpPr/>
            <p:nvPr/>
          </p:nvSpPr>
          <p:spPr>
            <a:xfrm>
              <a:off x="4572000" y="470550"/>
              <a:ext cx="3805500" cy="420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07" name="Google Shape;207;p25"/>
            <p:cNvPicPr preferRelativeResize="0"/>
            <p:nvPr/>
          </p:nvPicPr>
          <p:blipFill rotWithShape="1">
            <a:blip r:embed="rId6">
              <a:alphaModFix/>
            </a:blip>
            <a:srcRect b="0" l="0" r="17341" t="0"/>
            <a:stretch/>
          </p:blipFill>
          <p:spPr>
            <a:xfrm>
              <a:off x="6468450" y="470550"/>
              <a:ext cx="1909049" cy="1855125"/>
            </a:xfrm>
            <a:prstGeom prst="rect">
              <a:avLst/>
            </a:prstGeom>
            <a:noFill/>
            <a:ln>
              <a:noFill/>
            </a:ln>
          </p:spPr>
        </p:pic>
        <p:pic>
          <p:nvPicPr>
            <p:cNvPr id="208" name="Google Shape;208;p25"/>
            <p:cNvPicPr preferRelativeResize="0"/>
            <p:nvPr/>
          </p:nvPicPr>
          <p:blipFill>
            <a:blip r:embed="rId7">
              <a:alphaModFix/>
            </a:blip>
            <a:stretch>
              <a:fillRect/>
            </a:stretch>
          </p:blipFill>
          <p:spPr>
            <a:xfrm>
              <a:off x="4642350" y="541318"/>
              <a:ext cx="1909050" cy="1855132"/>
            </a:xfrm>
            <a:prstGeom prst="rect">
              <a:avLst/>
            </a:prstGeom>
            <a:noFill/>
            <a:ln>
              <a:noFill/>
            </a:ln>
          </p:spPr>
        </p:pic>
        <p:pic>
          <p:nvPicPr>
            <p:cNvPr id="209" name="Google Shape;209;p25"/>
            <p:cNvPicPr preferRelativeResize="0"/>
            <p:nvPr/>
          </p:nvPicPr>
          <p:blipFill>
            <a:blip r:embed="rId8">
              <a:alphaModFix/>
            </a:blip>
            <a:stretch>
              <a:fillRect/>
            </a:stretch>
          </p:blipFill>
          <p:spPr>
            <a:xfrm>
              <a:off x="4642350" y="2675825"/>
              <a:ext cx="2022617" cy="1997125"/>
            </a:xfrm>
            <a:prstGeom prst="rect">
              <a:avLst/>
            </a:prstGeom>
            <a:solidFill>
              <a:schemeClr val="lt1"/>
            </a:solidFill>
            <a:ln>
              <a:noFill/>
            </a:ln>
          </p:spPr>
        </p:pic>
        <p:pic>
          <p:nvPicPr>
            <p:cNvPr id="210" name="Google Shape;210;p25"/>
            <p:cNvPicPr preferRelativeResize="0"/>
            <p:nvPr/>
          </p:nvPicPr>
          <p:blipFill>
            <a:blip r:embed="rId9">
              <a:alphaModFix/>
            </a:blip>
            <a:stretch>
              <a:fillRect/>
            </a:stretch>
          </p:blipFill>
          <p:spPr>
            <a:xfrm>
              <a:off x="6825975" y="2853726"/>
              <a:ext cx="1442175" cy="1590624"/>
            </a:xfrm>
            <a:prstGeom prst="rect">
              <a:avLst/>
            </a:prstGeom>
            <a:solidFill>
              <a:schemeClr val="lt1"/>
            </a:solidFill>
            <a:ln>
              <a:noFill/>
            </a:ln>
          </p:spPr>
        </p:pic>
      </p:grpSp>
      <p:pic>
        <p:nvPicPr>
          <p:cNvPr id="211" name="Google Shape;211;p25"/>
          <p:cNvPicPr preferRelativeResize="0"/>
          <p:nvPr/>
        </p:nvPicPr>
        <p:blipFill>
          <a:blip r:embed="rId10">
            <a:alphaModFix/>
          </a:blip>
          <a:stretch>
            <a:fillRect/>
          </a:stretch>
        </p:blipFill>
        <p:spPr>
          <a:xfrm>
            <a:off x="238125" y="329325"/>
            <a:ext cx="8667750" cy="361950"/>
          </a:xfrm>
          <a:prstGeom prst="rect">
            <a:avLst/>
          </a:prstGeom>
          <a:noFill/>
          <a:ln>
            <a:noFill/>
          </a:ln>
        </p:spPr>
      </p:pic>
      <p:sp>
        <p:nvSpPr>
          <p:cNvPr id="212" name="Google Shape;212;p25"/>
          <p:cNvSpPr/>
          <p:nvPr/>
        </p:nvSpPr>
        <p:spPr>
          <a:xfrm>
            <a:off x="3903013" y="1017725"/>
            <a:ext cx="1427100" cy="713400"/>
          </a:xfrm>
          <a:prstGeom prst="rightArrow">
            <a:avLst>
              <a:gd fmla="val 50000" name="adj1"/>
              <a:gd fmla="val 50000" name="adj2"/>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3" name="Google Shape;213;p25"/>
          <p:cNvSpPr txBox="1"/>
          <p:nvPr/>
        </p:nvSpPr>
        <p:spPr>
          <a:xfrm>
            <a:off x="7241769" y="4568875"/>
            <a:ext cx="2123700" cy="48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t>(one possible output)</a:t>
            </a:r>
            <a:endParaRPr sz="2200">
              <a:solidFill>
                <a:srgbClr val="59595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19" name="Google Shape;219;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0" name="Google Shape;220;p26"/>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221" name="Google Shape;221;p26"/>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22" name="Google Shape;222;p26"/>
          <p:cNvSpPr txBox="1"/>
          <p:nvPr/>
        </p:nvSpPr>
        <p:spPr>
          <a:xfrm>
            <a:off x="392850" y="630375"/>
            <a:ext cx="4249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Next steps</a:t>
            </a:r>
            <a:endParaRPr b="1" sz="2400">
              <a:solidFill>
                <a:schemeClr val="dk1"/>
              </a:solidFill>
            </a:endParaRPr>
          </a:p>
        </p:txBody>
      </p:sp>
      <p:pic>
        <p:nvPicPr>
          <p:cNvPr id="223" name="Google Shape;223;p26"/>
          <p:cNvPicPr preferRelativeResize="0"/>
          <p:nvPr/>
        </p:nvPicPr>
        <p:blipFill>
          <a:blip r:embed="rId4">
            <a:alphaModFix/>
          </a:blip>
          <a:stretch>
            <a:fillRect/>
          </a:stretch>
        </p:blipFill>
        <p:spPr>
          <a:xfrm>
            <a:off x="4354600" y="886150"/>
            <a:ext cx="4571999" cy="3538329"/>
          </a:xfrm>
          <a:prstGeom prst="rect">
            <a:avLst/>
          </a:prstGeom>
          <a:noFill/>
          <a:ln>
            <a:noFill/>
          </a:ln>
        </p:spPr>
      </p:pic>
      <p:sp>
        <p:nvSpPr>
          <p:cNvPr id="224" name="Google Shape;224;p26"/>
          <p:cNvSpPr txBox="1"/>
          <p:nvPr/>
        </p:nvSpPr>
        <p:spPr>
          <a:xfrm>
            <a:off x="-112025" y="1228800"/>
            <a:ext cx="3902700" cy="27105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lang="en" sz="1800"/>
              <a:t>Waiting for admin review for pull requests to </a:t>
            </a:r>
            <a:r>
              <a:rPr b="1" lang="en" sz="1800"/>
              <a:t>conda-forge</a:t>
            </a:r>
            <a:endParaRPr b="1" sz="1800"/>
          </a:p>
          <a:p>
            <a:pPr indent="-342900" lvl="0" marL="457200" rtl="0" algn="l">
              <a:lnSpc>
                <a:spcPct val="115000"/>
              </a:lnSpc>
              <a:spcBef>
                <a:spcPts val="0"/>
              </a:spcBef>
              <a:spcAft>
                <a:spcPts val="0"/>
              </a:spcAft>
              <a:buSzPts val="1800"/>
              <a:buChar char="●"/>
            </a:pPr>
            <a:r>
              <a:rPr lang="en" sz="1800"/>
              <a:t>Incorporate more </a:t>
            </a:r>
            <a:r>
              <a:rPr b="1" lang="en" sz="1800"/>
              <a:t>flexibility in web app visualization</a:t>
            </a:r>
            <a:r>
              <a:rPr lang="en" sz="1800"/>
              <a:t> - color by node features</a:t>
            </a:r>
            <a:endParaRPr sz="1800"/>
          </a:p>
          <a:p>
            <a:pPr indent="-342900" lvl="0" marL="457200" rtl="0" algn="l">
              <a:lnSpc>
                <a:spcPct val="115000"/>
              </a:lnSpc>
              <a:spcBef>
                <a:spcPts val="0"/>
              </a:spcBef>
              <a:spcAft>
                <a:spcPts val="0"/>
              </a:spcAft>
              <a:buSzPts val="1800"/>
              <a:buChar char="●"/>
            </a:pPr>
            <a:r>
              <a:rPr lang="en" sz="1800"/>
              <a:t>(Long-term goal) Connect with </a:t>
            </a:r>
            <a:r>
              <a:rPr b="1" lang="en" sz="1800"/>
              <a:t>computer vision apps</a:t>
            </a:r>
            <a:r>
              <a:rPr lang="en" sz="1800"/>
              <a:t> - convert scores to certain/uncertain edges</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30" name="Google Shape;230;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1" name="Google Shape;231;p27"/>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232" name="Google Shape;232;p27"/>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3" name="Google Shape;233;p27"/>
          <p:cNvSpPr txBox="1"/>
          <p:nvPr/>
        </p:nvSpPr>
        <p:spPr>
          <a:xfrm>
            <a:off x="556800" y="1931625"/>
            <a:ext cx="7588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Thank you and let’s link the leopards!</a:t>
            </a:r>
            <a:endParaRPr b="1" sz="2400">
              <a:solidFill>
                <a:schemeClr val="dk1"/>
              </a:solidFill>
            </a:endParaRPr>
          </a:p>
          <a:p>
            <a:pPr indent="0" lvl="0" marL="0" rtl="0" algn="l">
              <a:spcBef>
                <a:spcPts val="0"/>
              </a:spcBef>
              <a:spcAft>
                <a:spcPts val="0"/>
              </a:spcAft>
              <a:buNone/>
            </a:pPr>
            <a:r>
              <a:rPr lang="en" sz="2400" u="sng">
                <a:solidFill>
                  <a:schemeClr val="hlink"/>
                </a:solidFill>
                <a:hlinkClick r:id="rId4"/>
              </a:rPr>
              <a:t>https://leopardlink.streamlit.app/</a:t>
            </a:r>
            <a:endParaRPr b="1" sz="2400">
              <a:solidFill>
                <a:schemeClr val="dk1"/>
              </a:solidFill>
            </a:endParaRPr>
          </a:p>
        </p:txBody>
      </p:sp>
      <p:sp>
        <p:nvSpPr>
          <p:cNvPr id="234" name="Google Shape;234;p27"/>
          <p:cNvSpPr txBox="1"/>
          <p:nvPr/>
        </p:nvSpPr>
        <p:spPr>
          <a:xfrm>
            <a:off x="0" y="4303650"/>
            <a:ext cx="89523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200">
                <a:solidFill>
                  <a:srgbClr val="31333F"/>
                </a:solidFill>
              </a:rPr>
              <a:t>© 2024 Team </a:t>
            </a:r>
            <a:r>
              <a:rPr lang="en" sz="1200" u="sng">
                <a:solidFill>
                  <a:srgbClr val="0068C9"/>
                </a:solidFill>
                <a:hlinkClick r:id="rId5">
                  <a:extLst>
                    <a:ext uri="{A12FA001-AC4F-418D-AE19-62706E023703}">
                      <ahyp:hlinkClr val="tx"/>
                    </a:ext>
                  </a:extLst>
                </a:hlinkClick>
              </a:rPr>
              <a:t>LeOpardLink</a:t>
            </a:r>
            <a:r>
              <a:rPr lang="en" sz="1200">
                <a:solidFill>
                  <a:srgbClr val="31333F"/>
                </a:solidFill>
              </a:rPr>
              <a:t>. All rights reserved. CSE583 - Autumn 2024, University of Washington</a:t>
            </a:r>
            <a:endParaRPr sz="1200">
              <a:solidFill>
                <a:srgbClr val="31333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C5044"/>
        </a:solidFill>
      </p:bgPr>
    </p:bg>
    <p:spTree>
      <p:nvGrpSpPr>
        <p:cNvPr id="64" name="Shape 64"/>
        <p:cNvGrpSpPr/>
        <p:nvPr/>
      </p:nvGrpSpPr>
      <p:grpSpPr>
        <a:xfrm>
          <a:off x="0" y="0"/>
          <a:ext cx="0" cy="0"/>
          <a:chOff x="0" y="0"/>
          <a:chExt cx="0" cy="0"/>
        </a:xfrm>
      </p:grpSpPr>
      <p:pic>
        <p:nvPicPr>
          <p:cNvPr id="65" name="Google Shape;65;p14"/>
          <p:cNvPicPr preferRelativeResize="0"/>
          <p:nvPr/>
        </p:nvPicPr>
        <p:blipFill rotWithShape="1">
          <a:blip r:embed="rId3">
            <a:alphaModFix/>
          </a:blip>
          <a:srcRect b="4909" l="5908" r="7459" t="36508"/>
          <a:stretch/>
        </p:blipFill>
        <p:spPr>
          <a:xfrm>
            <a:off x="0" y="1979301"/>
            <a:ext cx="4695025" cy="3174899"/>
          </a:xfrm>
          <a:prstGeom prst="rect">
            <a:avLst/>
          </a:prstGeom>
          <a:noFill/>
          <a:ln>
            <a:noFill/>
          </a:ln>
        </p:spPr>
      </p:pic>
      <p:sp>
        <p:nvSpPr>
          <p:cNvPr id="66" name="Google Shape;66;p14"/>
          <p:cNvSpPr txBox="1"/>
          <p:nvPr/>
        </p:nvSpPr>
        <p:spPr>
          <a:xfrm>
            <a:off x="207600" y="514350"/>
            <a:ext cx="8580900" cy="8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400">
                <a:solidFill>
                  <a:schemeClr val="lt1"/>
                </a:solidFill>
              </a:rPr>
              <a:t>LeOpard Link (LOL)</a:t>
            </a:r>
            <a:endParaRPr b="1" sz="4400">
              <a:solidFill>
                <a:schemeClr val="lt1"/>
              </a:solidFill>
            </a:endParaRPr>
          </a:p>
          <a:p>
            <a:pPr indent="0" lvl="0" marL="0" rtl="0" algn="l">
              <a:spcBef>
                <a:spcPts val="0"/>
              </a:spcBef>
              <a:spcAft>
                <a:spcPts val="0"/>
              </a:spcAft>
              <a:buNone/>
            </a:pPr>
            <a:r>
              <a:t/>
            </a:r>
            <a:endParaRPr b="1" sz="3900">
              <a:solidFill>
                <a:schemeClr val="lt1"/>
              </a:solidFill>
            </a:endParaRPr>
          </a:p>
          <a:p>
            <a:pPr indent="0" lvl="0" marL="0" rtl="0" algn="l">
              <a:spcBef>
                <a:spcPts val="0"/>
              </a:spcBef>
              <a:spcAft>
                <a:spcPts val="0"/>
              </a:spcAft>
              <a:buNone/>
            </a:pPr>
            <a:r>
              <a:t/>
            </a:r>
            <a:endParaRPr b="1" sz="3900">
              <a:solidFill>
                <a:schemeClr val="lt1"/>
              </a:solidFill>
            </a:endParaRPr>
          </a:p>
          <a:p>
            <a:pPr indent="0" lvl="0" marL="0" rtl="0" algn="l">
              <a:spcBef>
                <a:spcPts val="0"/>
              </a:spcBef>
              <a:spcAft>
                <a:spcPts val="0"/>
              </a:spcAft>
              <a:buNone/>
            </a:pPr>
            <a:r>
              <a:t/>
            </a:r>
            <a:endParaRPr b="1" sz="3900">
              <a:solidFill>
                <a:schemeClr val="lt1"/>
              </a:solidFill>
            </a:endParaRPr>
          </a:p>
        </p:txBody>
      </p:sp>
      <p:pic>
        <p:nvPicPr>
          <p:cNvPr id="67" name="Google Shape;67;p14"/>
          <p:cNvPicPr preferRelativeResize="0"/>
          <p:nvPr/>
        </p:nvPicPr>
        <p:blipFill rotWithShape="1">
          <a:blip r:embed="rId4">
            <a:alphaModFix/>
          </a:blip>
          <a:srcRect b="4242" l="12531" r="12516" t="0"/>
          <a:stretch/>
        </p:blipFill>
        <p:spPr>
          <a:xfrm>
            <a:off x="4728175" y="1979300"/>
            <a:ext cx="4415825" cy="3174900"/>
          </a:xfrm>
          <a:prstGeom prst="rect">
            <a:avLst/>
          </a:prstGeom>
          <a:noFill/>
          <a:ln>
            <a:noFill/>
          </a:ln>
        </p:spPr>
      </p:pic>
      <p:sp>
        <p:nvSpPr>
          <p:cNvPr id="68" name="Google Shape;68;p14"/>
          <p:cNvSpPr txBox="1"/>
          <p:nvPr/>
        </p:nvSpPr>
        <p:spPr>
          <a:xfrm>
            <a:off x="207600" y="1333975"/>
            <a:ext cx="7388100" cy="44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lt1"/>
                </a:solidFill>
              </a:rPr>
              <a:t>Courtney Allen, Ziqi Guo, Guy Bennevat Haninovich, Jiangyue Wang</a:t>
            </a:r>
            <a:endParaRPr sz="18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74" name="Google Shape;74;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5" name="Google Shape;75;p15"/>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76" name="Google Shape;76;p15"/>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7" name="Google Shape;77;p15"/>
          <p:cNvSpPr txBox="1"/>
          <p:nvPr/>
        </p:nvSpPr>
        <p:spPr>
          <a:xfrm>
            <a:off x="392850" y="630375"/>
            <a:ext cx="8674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We are counting leopards through cameras set in the field</a:t>
            </a:r>
            <a:endParaRPr b="1" sz="2400">
              <a:solidFill>
                <a:schemeClr val="dk1"/>
              </a:solidFill>
            </a:endParaRPr>
          </a:p>
        </p:txBody>
      </p:sp>
      <p:pic>
        <p:nvPicPr>
          <p:cNvPr id="78" name="Google Shape;78;p15"/>
          <p:cNvPicPr preferRelativeResize="0"/>
          <p:nvPr/>
        </p:nvPicPr>
        <p:blipFill rotWithShape="1">
          <a:blip r:embed="rId4">
            <a:alphaModFix/>
          </a:blip>
          <a:srcRect b="5770" l="9560" r="62434" t="39742"/>
          <a:stretch/>
        </p:blipFill>
        <p:spPr>
          <a:xfrm>
            <a:off x="6454405" y="1125737"/>
            <a:ext cx="2377897" cy="3469874"/>
          </a:xfrm>
          <a:prstGeom prst="rect">
            <a:avLst/>
          </a:prstGeom>
          <a:solidFill>
            <a:srgbClr val="FCE5CD"/>
          </a:solidFill>
          <a:ln>
            <a:noFill/>
          </a:ln>
        </p:spPr>
      </p:pic>
      <p:sp>
        <p:nvSpPr>
          <p:cNvPr id="79" name="Google Shape;79;p15"/>
          <p:cNvSpPr txBox="1"/>
          <p:nvPr/>
        </p:nvSpPr>
        <p:spPr>
          <a:xfrm>
            <a:off x="392850" y="1487025"/>
            <a:ext cx="5067900" cy="27105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lang="en" sz="1800"/>
              <a:t>Population estimation in a study area (national park, administrative units) for management and conservation</a:t>
            </a:r>
            <a:endParaRPr sz="1800"/>
          </a:p>
          <a:p>
            <a:pPr indent="0" lvl="0" marL="457200" rtl="0" algn="l">
              <a:lnSpc>
                <a:spcPct val="115000"/>
              </a:lnSpc>
              <a:spcBef>
                <a:spcPts val="0"/>
              </a:spcBef>
              <a:spcAft>
                <a:spcPts val="0"/>
              </a:spcAft>
              <a:buNone/>
            </a:pPr>
            <a:r>
              <a:t/>
            </a:r>
            <a:endParaRPr sz="1800"/>
          </a:p>
          <a:p>
            <a:pPr indent="-342900" lvl="0" marL="457200" rtl="0" algn="l">
              <a:lnSpc>
                <a:spcPct val="115000"/>
              </a:lnSpc>
              <a:spcBef>
                <a:spcPts val="0"/>
              </a:spcBef>
              <a:spcAft>
                <a:spcPts val="0"/>
              </a:spcAft>
              <a:buSzPts val="1800"/>
              <a:buChar char="●"/>
            </a:pPr>
            <a:r>
              <a:rPr lang="en" sz="1800"/>
              <a:t>Track movements</a:t>
            </a:r>
            <a:endParaRPr sz="1800"/>
          </a:p>
          <a:p>
            <a:pPr indent="0" lvl="0" marL="0" rtl="0" algn="l">
              <a:lnSpc>
                <a:spcPct val="115000"/>
              </a:lnSpc>
              <a:spcBef>
                <a:spcPts val="0"/>
              </a:spcBef>
              <a:spcAft>
                <a:spcPts val="0"/>
              </a:spcAft>
              <a:buNone/>
            </a:pPr>
            <a:r>
              <a:rPr lang="en" sz="1800"/>
              <a:t>	</a:t>
            </a:r>
            <a:endParaRPr sz="1800"/>
          </a:p>
          <a:p>
            <a:pPr indent="-342900" lvl="0" marL="457200" rtl="0" algn="l">
              <a:lnSpc>
                <a:spcPct val="115000"/>
              </a:lnSpc>
              <a:spcBef>
                <a:spcPts val="0"/>
              </a:spcBef>
              <a:spcAft>
                <a:spcPts val="0"/>
              </a:spcAft>
              <a:buSzPts val="1800"/>
              <a:buChar char="●"/>
            </a:pPr>
            <a:r>
              <a:rPr lang="en" sz="1800"/>
              <a:t>Understand behavioral patterns</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85" name="Google Shape;8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6" name="Google Shape;86;p16"/>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87" name="Google Shape;87;p16"/>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8" name="Google Shape;88;p16"/>
          <p:cNvSpPr txBox="1"/>
          <p:nvPr/>
        </p:nvSpPr>
        <p:spPr>
          <a:xfrm>
            <a:off x="392850" y="630375"/>
            <a:ext cx="8674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What’s wrong with current counting practices?</a:t>
            </a:r>
            <a:endParaRPr b="1" sz="2400">
              <a:solidFill>
                <a:schemeClr val="dk1"/>
              </a:solidFill>
            </a:endParaRPr>
          </a:p>
        </p:txBody>
      </p:sp>
      <p:pic>
        <p:nvPicPr>
          <p:cNvPr id="89" name="Google Shape;89;p16"/>
          <p:cNvPicPr preferRelativeResize="0"/>
          <p:nvPr/>
        </p:nvPicPr>
        <p:blipFill>
          <a:blip r:embed="rId4">
            <a:alphaModFix/>
          </a:blip>
          <a:stretch>
            <a:fillRect/>
          </a:stretch>
        </p:blipFill>
        <p:spPr>
          <a:xfrm>
            <a:off x="4930926" y="1571538"/>
            <a:ext cx="4136425" cy="2691026"/>
          </a:xfrm>
          <a:prstGeom prst="rect">
            <a:avLst/>
          </a:prstGeom>
          <a:noFill/>
          <a:ln>
            <a:noFill/>
          </a:ln>
        </p:spPr>
      </p:pic>
      <p:sp>
        <p:nvSpPr>
          <p:cNvPr id="90" name="Google Shape;90;p16"/>
          <p:cNvSpPr txBox="1"/>
          <p:nvPr/>
        </p:nvSpPr>
        <p:spPr>
          <a:xfrm>
            <a:off x="392850" y="1487025"/>
            <a:ext cx="4538100" cy="27105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sz="1800"/>
              <a:t>Manually identify - identify images one by one, then put into:</a:t>
            </a:r>
            <a:endParaRPr sz="1800"/>
          </a:p>
          <a:p>
            <a:pPr indent="0" lvl="0" marL="457200" rtl="0" algn="l">
              <a:lnSpc>
                <a:spcPct val="115000"/>
              </a:lnSpc>
              <a:spcBef>
                <a:spcPts val="0"/>
              </a:spcBef>
              <a:spcAft>
                <a:spcPts val="0"/>
              </a:spcAft>
              <a:buNone/>
            </a:pPr>
            <a:r>
              <a:rPr lang="en" sz="1800"/>
              <a:t>Folder 1, Folder 2,.... </a:t>
            </a:r>
            <a:endParaRPr sz="1800"/>
          </a:p>
          <a:p>
            <a:pPr indent="-342900" lvl="0" marL="457200" rtl="0" algn="l">
              <a:lnSpc>
                <a:spcPct val="115000"/>
              </a:lnSpc>
              <a:spcBef>
                <a:spcPts val="0"/>
              </a:spcBef>
              <a:spcAft>
                <a:spcPts val="0"/>
              </a:spcAft>
              <a:buSzPts val="1800"/>
              <a:buChar char="●"/>
            </a:pPr>
            <a:r>
              <a:rPr lang="en" sz="1800"/>
              <a:t>Computer vision</a:t>
            </a:r>
            <a:endParaRPr sz="1800"/>
          </a:p>
          <a:p>
            <a:pPr indent="0" lvl="0" marL="0" rtl="0" algn="l">
              <a:lnSpc>
                <a:spcPct val="115000"/>
              </a:lnSpc>
              <a:spcBef>
                <a:spcPts val="0"/>
              </a:spcBef>
              <a:spcAft>
                <a:spcPts val="0"/>
              </a:spcAft>
              <a:buNone/>
            </a:pPr>
            <a:r>
              <a:rPr lang="en" sz="1800"/>
              <a:t>	Score based on similarity</a:t>
            </a:r>
            <a:endParaRPr sz="1800"/>
          </a:p>
        </p:txBody>
      </p:sp>
      <p:cxnSp>
        <p:nvCxnSpPr>
          <p:cNvPr id="91" name="Google Shape;91;p16"/>
          <p:cNvCxnSpPr/>
          <p:nvPr/>
        </p:nvCxnSpPr>
        <p:spPr>
          <a:xfrm flipH="1" rot="10800000">
            <a:off x="3222775" y="2634375"/>
            <a:ext cx="1534800" cy="12900"/>
          </a:xfrm>
          <a:prstGeom prst="straightConnector1">
            <a:avLst/>
          </a:prstGeom>
          <a:noFill/>
          <a:ln cap="flat" cmpd="sng" w="9525">
            <a:solidFill>
              <a:schemeClr val="dk2"/>
            </a:solidFill>
            <a:prstDash val="solid"/>
            <a:round/>
            <a:headEnd len="med" w="med" type="none"/>
            <a:tailEnd len="med" w="med" type="triangle"/>
          </a:ln>
        </p:spPr>
      </p:cxnSp>
      <p:sp>
        <p:nvSpPr>
          <p:cNvPr id="92" name="Google Shape;92;p16"/>
          <p:cNvSpPr txBox="1"/>
          <p:nvPr/>
        </p:nvSpPr>
        <p:spPr>
          <a:xfrm>
            <a:off x="716175" y="3211225"/>
            <a:ext cx="3798300" cy="8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CC4125"/>
                </a:solidFill>
              </a:rPr>
              <a:t>How to deal with uncertainties?</a:t>
            </a:r>
            <a:endParaRPr b="1" sz="2400">
              <a:solidFill>
                <a:srgbClr val="CC4125"/>
              </a:solidFill>
            </a:endParaRPr>
          </a:p>
        </p:txBody>
      </p:sp>
      <p:sp>
        <p:nvSpPr>
          <p:cNvPr id="93" name="Google Shape;93;p16"/>
          <p:cNvSpPr txBox="1"/>
          <p:nvPr/>
        </p:nvSpPr>
        <p:spPr>
          <a:xfrm>
            <a:off x="4930925" y="4318950"/>
            <a:ext cx="5187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hlink"/>
                </a:solidFill>
                <a:hlinkClick r:id="rId5"/>
              </a:rPr>
              <a:t>http://cs.rpi.edu/hotspotter/crall-hotspotter-wacv-2013.pdf</a:t>
            </a:r>
            <a:endParaRPr/>
          </a:p>
        </p:txBody>
      </p:sp>
      <p:sp>
        <p:nvSpPr>
          <p:cNvPr id="94" name="Google Shape;94;p16"/>
          <p:cNvSpPr txBox="1"/>
          <p:nvPr/>
        </p:nvSpPr>
        <p:spPr>
          <a:xfrm>
            <a:off x="8183350" y="-865775"/>
            <a:ext cx="6831300" cy="79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00" name="Google Shape;100;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1" name="Google Shape;101;p17"/>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102" name="Google Shape;102;p17"/>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 name="Google Shape;103;p17"/>
          <p:cNvSpPr txBox="1"/>
          <p:nvPr/>
        </p:nvSpPr>
        <p:spPr>
          <a:xfrm>
            <a:off x="392850" y="630375"/>
            <a:ext cx="8674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Our design</a:t>
            </a:r>
            <a:endParaRPr b="1" sz="2400">
              <a:solidFill>
                <a:schemeClr val="dk1"/>
              </a:solidFill>
            </a:endParaRPr>
          </a:p>
        </p:txBody>
      </p:sp>
      <p:sp>
        <p:nvSpPr>
          <p:cNvPr id="104" name="Google Shape;104;p17"/>
          <p:cNvSpPr/>
          <p:nvPr/>
        </p:nvSpPr>
        <p:spPr>
          <a:xfrm>
            <a:off x="379525" y="1221575"/>
            <a:ext cx="4554300" cy="853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 name="Google Shape;105;p17"/>
          <p:cNvSpPr txBox="1"/>
          <p:nvPr/>
        </p:nvSpPr>
        <p:spPr>
          <a:xfrm>
            <a:off x="392850" y="1216500"/>
            <a:ext cx="4538100" cy="8589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sz="1800"/>
              <a:t>Manually identify images one by one</a:t>
            </a:r>
            <a:endParaRPr sz="1800"/>
          </a:p>
          <a:p>
            <a:pPr indent="-342900" lvl="0" marL="457200" rtl="0" algn="l">
              <a:lnSpc>
                <a:spcPct val="115000"/>
              </a:lnSpc>
              <a:spcBef>
                <a:spcPts val="0"/>
              </a:spcBef>
              <a:spcAft>
                <a:spcPts val="0"/>
              </a:spcAft>
              <a:buSzPts val="1800"/>
              <a:buChar char="●"/>
            </a:pPr>
            <a:r>
              <a:rPr lang="en" sz="1800"/>
              <a:t>Computer vision rank similarity scores</a:t>
            </a:r>
            <a:endParaRPr sz="1800"/>
          </a:p>
        </p:txBody>
      </p:sp>
      <p:cxnSp>
        <p:nvCxnSpPr>
          <p:cNvPr id="106" name="Google Shape;106;p17"/>
          <p:cNvCxnSpPr/>
          <p:nvPr/>
        </p:nvCxnSpPr>
        <p:spPr>
          <a:xfrm>
            <a:off x="2655175" y="2133500"/>
            <a:ext cx="3000" cy="377100"/>
          </a:xfrm>
          <a:prstGeom prst="straightConnector1">
            <a:avLst/>
          </a:prstGeom>
          <a:noFill/>
          <a:ln cap="flat" cmpd="sng" w="9525">
            <a:solidFill>
              <a:schemeClr val="dk2"/>
            </a:solidFill>
            <a:prstDash val="solid"/>
            <a:round/>
            <a:headEnd len="med" w="med" type="none"/>
            <a:tailEnd len="med" w="med" type="triangle"/>
          </a:ln>
        </p:spPr>
      </p:cxnSp>
      <p:sp>
        <p:nvSpPr>
          <p:cNvPr id="107" name="Google Shape;107;p17"/>
          <p:cNvSpPr/>
          <p:nvPr/>
        </p:nvSpPr>
        <p:spPr>
          <a:xfrm>
            <a:off x="392850" y="2568700"/>
            <a:ext cx="4538100" cy="794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 name="Google Shape;108;p17"/>
          <p:cNvSpPr txBox="1"/>
          <p:nvPr/>
        </p:nvSpPr>
        <p:spPr>
          <a:xfrm>
            <a:off x="387625" y="2632900"/>
            <a:ext cx="4538100" cy="66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rPr>
              <a:t>Pairwise comparison</a:t>
            </a:r>
            <a:endParaRPr sz="1800">
              <a:solidFill>
                <a:schemeClr val="dk1"/>
              </a:solidFill>
            </a:endParaRPr>
          </a:p>
          <a:p>
            <a:pPr indent="0" lvl="0" marL="0" rtl="0" algn="ctr">
              <a:spcBef>
                <a:spcPts val="0"/>
              </a:spcBef>
              <a:spcAft>
                <a:spcPts val="0"/>
              </a:spcAft>
              <a:buNone/>
            </a:pPr>
            <a:r>
              <a:rPr lang="en" sz="1800">
                <a:solidFill>
                  <a:schemeClr val="dk1"/>
                </a:solidFill>
              </a:rPr>
              <a:t>Output: 1(same),0(diff),-1(uncertain)</a:t>
            </a:r>
            <a:endParaRPr sz="1800">
              <a:solidFill>
                <a:schemeClr val="dk1"/>
              </a:solidFill>
            </a:endParaRPr>
          </a:p>
        </p:txBody>
      </p:sp>
      <p:sp>
        <p:nvSpPr>
          <p:cNvPr id="109" name="Google Shape;109;p17"/>
          <p:cNvSpPr txBox="1"/>
          <p:nvPr/>
        </p:nvSpPr>
        <p:spPr>
          <a:xfrm>
            <a:off x="5418350" y="1122525"/>
            <a:ext cx="3581700" cy="34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Users</a:t>
            </a:r>
            <a:endParaRPr sz="1800">
              <a:solidFill>
                <a:schemeClr val="dk2"/>
              </a:solidFill>
            </a:endParaRPr>
          </a:p>
          <a:p>
            <a:pPr indent="-342900" lvl="0" marL="457200" rtl="0" algn="l">
              <a:spcBef>
                <a:spcPts val="0"/>
              </a:spcBef>
              <a:spcAft>
                <a:spcPts val="0"/>
              </a:spcAft>
              <a:buClr>
                <a:schemeClr val="dk2"/>
              </a:buClr>
              <a:buSzPts val="1800"/>
              <a:buChar char="●"/>
            </a:pPr>
            <a:r>
              <a:rPr b="1" lang="en" sz="1800">
                <a:solidFill>
                  <a:schemeClr val="dk2"/>
                </a:solidFill>
              </a:rPr>
              <a:t>Conservation practitioners</a:t>
            </a:r>
            <a:endParaRPr b="1" sz="1800">
              <a:solidFill>
                <a:schemeClr val="dk2"/>
              </a:solidFill>
            </a:endParaRPr>
          </a:p>
          <a:p>
            <a:pPr indent="0" lvl="0" marL="457200" rtl="0" algn="l">
              <a:spcBef>
                <a:spcPts val="0"/>
              </a:spcBef>
              <a:spcAft>
                <a:spcPts val="0"/>
              </a:spcAft>
              <a:buNone/>
            </a:pPr>
            <a:r>
              <a:rPr lang="en" sz="1800">
                <a:solidFill>
                  <a:schemeClr val="dk2"/>
                </a:solidFill>
              </a:rPr>
              <a:t>identify animals in a simple and </a:t>
            </a:r>
            <a:r>
              <a:rPr lang="en" sz="1800">
                <a:solidFill>
                  <a:schemeClr val="dk2"/>
                </a:solidFill>
              </a:rPr>
              <a:t>accurate</a:t>
            </a:r>
            <a:r>
              <a:rPr lang="en" sz="1800">
                <a:solidFill>
                  <a:schemeClr val="dk2"/>
                </a:solidFill>
              </a:rPr>
              <a:t>	logic</a:t>
            </a:r>
            <a:endParaRPr sz="1800">
              <a:solidFill>
                <a:schemeClr val="dk2"/>
              </a:solidFill>
            </a:endParaRPr>
          </a:p>
          <a:p>
            <a:pPr indent="-342900" lvl="0" marL="457200" rtl="0" algn="l">
              <a:spcBef>
                <a:spcPts val="0"/>
              </a:spcBef>
              <a:spcAft>
                <a:spcPts val="0"/>
              </a:spcAft>
              <a:buClr>
                <a:schemeClr val="dk2"/>
              </a:buClr>
              <a:buSzPts val="1800"/>
              <a:buChar char="●"/>
            </a:pPr>
            <a:r>
              <a:rPr b="1" lang="en" sz="1800">
                <a:solidFill>
                  <a:schemeClr val="dk2"/>
                </a:solidFill>
              </a:rPr>
              <a:t>Quantitative researchers</a:t>
            </a:r>
            <a:r>
              <a:rPr lang="en" sz="1800">
                <a:solidFill>
                  <a:schemeClr val="dk2"/>
                </a:solidFill>
              </a:rPr>
              <a:t> incorporate computer vision into identification and want to keep all information</a:t>
            </a:r>
            <a:endParaRPr sz="1800">
              <a:solidFill>
                <a:schemeClr val="dk2"/>
              </a:solidFill>
            </a:endParaRPr>
          </a:p>
          <a:p>
            <a:pPr indent="-342900" lvl="0" marL="457200" rtl="0" algn="l">
              <a:spcBef>
                <a:spcPts val="0"/>
              </a:spcBef>
              <a:spcAft>
                <a:spcPts val="0"/>
              </a:spcAft>
              <a:buClr>
                <a:schemeClr val="dk2"/>
              </a:buClr>
              <a:buSzPts val="1800"/>
              <a:buChar char="●"/>
            </a:pPr>
            <a:r>
              <a:rPr b="1" lang="en" sz="1800">
                <a:solidFill>
                  <a:schemeClr val="dk2"/>
                </a:solidFill>
              </a:rPr>
              <a:t>Government officials</a:t>
            </a:r>
            <a:r>
              <a:rPr lang="en" sz="1800">
                <a:solidFill>
                  <a:schemeClr val="dk2"/>
                </a:solidFill>
              </a:rPr>
              <a:t> want to visualize the identification results</a:t>
            </a:r>
            <a:endParaRPr sz="1800">
              <a:solidFill>
                <a:schemeClr val="dk2"/>
              </a:solidFill>
            </a:endParaRPr>
          </a:p>
        </p:txBody>
      </p:sp>
      <p:graphicFrame>
        <p:nvGraphicFramePr>
          <p:cNvPr id="110" name="Google Shape;110;p17"/>
          <p:cNvGraphicFramePr/>
          <p:nvPr/>
        </p:nvGraphicFramePr>
        <p:xfrm>
          <a:off x="392838" y="3421500"/>
          <a:ext cx="3000000" cy="3000000"/>
        </p:xfrm>
        <a:graphic>
          <a:graphicData uri="http://schemas.openxmlformats.org/drawingml/2006/table">
            <a:tbl>
              <a:tblPr>
                <a:noFill/>
                <a:tableStyleId>{7EC529AD-3943-4AD1-801C-5C854507E6A3}</a:tableStyleId>
              </a:tblPr>
              <a:tblGrid>
                <a:gridCol w="1494300"/>
                <a:gridCol w="1494300"/>
                <a:gridCol w="1494300"/>
              </a:tblGrid>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Img1</a:t>
                      </a:r>
                      <a:endParaRPr/>
                    </a:p>
                  </a:txBody>
                  <a:tcPr marT="91425" marB="91425" marR="91425" marL="91425"/>
                </a:tc>
                <a:tc>
                  <a:txBody>
                    <a:bodyPr/>
                    <a:lstStyle/>
                    <a:p>
                      <a:pPr indent="0" lvl="0" marL="0" rtl="0" algn="l">
                        <a:spcBef>
                          <a:spcPts val="0"/>
                        </a:spcBef>
                        <a:spcAft>
                          <a:spcPts val="0"/>
                        </a:spcAft>
                        <a:buNone/>
                      </a:pPr>
                      <a:r>
                        <a:rPr lang="en"/>
                        <a:t>Img2</a:t>
                      </a:r>
                      <a:endParaRPr/>
                    </a:p>
                  </a:txBody>
                  <a:tcPr marT="91425" marB="91425" marR="91425" marL="91425"/>
                </a:tc>
              </a:tr>
              <a:tr h="381000">
                <a:tc>
                  <a:txBody>
                    <a:bodyPr/>
                    <a:lstStyle/>
                    <a:p>
                      <a:pPr indent="0" lvl="0" marL="0" rtl="0" algn="l">
                        <a:spcBef>
                          <a:spcPts val="0"/>
                        </a:spcBef>
                        <a:spcAft>
                          <a:spcPts val="0"/>
                        </a:spcAft>
                        <a:buNone/>
                      </a:pPr>
                      <a:r>
                        <a:rPr lang="en"/>
                        <a:t>Img1</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r>
              <a:tr h="381000">
                <a:tc>
                  <a:txBody>
                    <a:bodyPr/>
                    <a:lstStyle/>
                    <a:p>
                      <a:pPr indent="0" lvl="0" marL="0" rtl="0" algn="l">
                        <a:spcBef>
                          <a:spcPts val="0"/>
                        </a:spcBef>
                        <a:spcAft>
                          <a:spcPts val="0"/>
                        </a:spcAft>
                        <a:buNone/>
                      </a:pPr>
                      <a:r>
                        <a:rPr lang="en"/>
                        <a:t>Img2</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1</a:t>
                      </a:r>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6" name="Google Shape;116;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7" name="Google Shape;117;p18"/>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118" name="Google Shape;118;p18"/>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 name="Google Shape;119;p18"/>
          <p:cNvSpPr txBox="1"/>
          <p:nvPr/>
        </p:nvSpPr>
        <p:spPr>
          <a:xfrm>
            <a:off x="392850" y="630375"/>
            <a:ext cx="8674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Our design</a:t>
            </a:r>
            <a:endParaRPr b="1" sz="2400">
              <a:solidFill>
                <a:schemeClr val="dk1"/>
              </a:solidFill>
            </a:endParaRPr>
          </a:p>
        </p:txBody>
      </p:sp>
      <p:sp>
        <p:nvSpPr>
          <p:cNvPr id="120" name="Google Shape;120;p18"/>
          <p:cNvSpPr txBox="1"/>
          <p:nvPr/>
        </p:nvSpPr>
        <p:spPr>
          <a:xfrm>
            <a:off x="5418350" y="1122525"/>
            <a:ext cx="3581700" cy="34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Users</a:t>
            </a:r>
            <a:endParaRPr sz="1800">
              <a:solidFill>
                <a:schemeClr val="dk2"/>
              </a:solidFill>
            </a:endParaRPr>
          </a:p>
          <a:p>
            <a:pPr indent="-342900" lvl="0" marL="457200" rtl="0" algn="l">
              <a:spcBef>
                <a:spcPts val="0"/>
              </a:spcBef>
              <a:spcAft>
                <a:spcPts val="0"/>
              </a:spcAft>
              <a:buClr>
                <a:schemeClr val="dk2"/>
              </a:buClr>
              <a:buSzPts val="1800"/>
              <a:buChar char="●"/>
            </a:pPr>
            <a:r>
              <a:rPr b="1" lang="en" sz="1800">
                <a:solidFill>
                  <a:schemeClr val="dk2"/>
                </a:solidFill>
              </a:rPr>
              <a:t>Conservation practitioners</a:t>
            </a:r>
            <a:endParaRPr b="1" sz="1800">
              <a:solidFill>
                <a:schemeClr val="dk2"/>
              </a:solidFill>
            </a:endParaRPr>
          </a:p>
          <a:p>
            <a:pPr indent="0" lvl="0" marL="457200" rtl="0" algn="l">
              <a:spcBef>
                <a:spcPts val="0"/>
              </a:spcBef>
              <a:spcAft>
                <a:spcPts val="0"/>
              </a:spcAft>
              <a:buNone/>
            </a:pPr>
            <a:r>
              <a:rPr lang="en" sz="1800">
                <a:solidFill>
                  <a:schemeClr val="dk2"/>
                </a:solidFill>
              </a:rPr>
              <a:t>identify animals in a simple and accurate	logic</a:t>
            </a:r>
            <a:endParaRPr sz="1800">
              <a:solidFill>
                <a:schemeClr val="dk2"/>
              </a:solidFill>
            </a:endParaRPr>
          </a:p>
          <a:p>
            <a:pPr indent="-342900" lvl="0" marL="457200" rtl="0" algn="l">
              <a:spcBef>
                <a:spcPts val="0"/>
              </a:spcBef>
              <a:spcAft>
                <a:spcPts val="0"/>
              </a:spcAft>
              <a:buClr>
                <a:schemeClr val="dk2"/>
              </a:buClr>
              <a:buSzPts val="1800"/>
              <a:buChar char="●"/>
            </a:pPr>
            <a:r>
              <a:rPr b="1" lang="en" sz="1800">
                <a:solidFill>
                  <a:schemeClr val="dk2"/>
                </a:solidFill>
              </a:rPr>
              <a:t>Quantitative researchers</a:t>
            </a:r>
            <a:r>
              <a:rPr lang="en" sz="1800">
                <a:solidFill>
                  <a:schemeClr val="dk2"/>
                </a:solidFill>
              </a:rPr>
              <a:t> incorporate computer vision into identification and want to keep all information</a:t>
            </a:r>
            <a:endParaRPr sz="1800">
              <a:solidFill>
                <a:schemeClr val="dk2"/>
              </a:solidFill>
            </a:endParaRPr>
          </a:p>
          <a:p>
            <a:pPr indent="-342900" lvl="0" marL="457200" rtl="0" algn="l">
              <a:spcBef>
                <a:spcPts val="0"/>
              </a:spcBef>
              <a:spcAft>
                <a:spcPts val="0"/>
              </a:spcAft>
              <a:buClr>
                <a:schemeClr val="dk2"/>
              </a:buClr>
              <a:buSzPts val="1800"/>
              <a:buChar char="●"/>
            </a:pPr>
            <a:r>
              <a:rPr b="1" lang="en" sz="1800">
                <a:solidFill>
                  <a:schemeClr val="dk2"/>
                </a:solidFill>
              </a:rPr>
              <a:t>Government officials</a:t>
            </a:r>
            <a:r>
              <a:rPr lang="en" sz="1800">
                <a:solidFill>
                  <a:schemeClr val="dk2"/>
                </a:solidFill>
              </a:rPr>
              <a:t> want to visualize the identification results</a:t>
            </a:r>
            <a:endParaRPr sz="1800">
              <a:solidFill>
                <a:schemeClr val="dk2"/>
              </a:solidFill>
            </a:endParaRPr>
          </a:p>
        </p:txBody>
      </p:sp>
      <p:sp>
        <p:nvSpPr>
          <p:cNvPr id="121" name="Google Shape;121;p18"/>
          <p:cNvSpPr txBox="1"/>
          <p:nvPr/>
        </p:nvSpPr>
        <p:spPr>
          <a:xfrm>
            <a:off x="488725" y="1203075"/>
            <a:ext cx="4777800" cy="34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Components</a:t>
            </a:r>
            <a:endParaRPr sz="1800">
              <a:solidFill>
                <a:schemeClr val="dk2"/>
              </a:solidFill>
            </a:endParaRPr>
          </a:p>
          <a:p>
            <a:pPr indent="-342900" lvl="0" marL="457200" rtl="0" algn="l">
              <a:spcBef>
                <a:spcPts val="0"/>
              </a:spcBef>
              <a:spcAft>
                <a:spcPts val="0"/>
              </a:spcAft>
              <a:buClr>
                <a:schemeClr val="dk2"/>
              </a:buClr>
              <a:buSzPts val="1800"/>
              <a:buChar char="●"/>
            </a:pPr>
            <a:r>
              <a:rPr b="1" lang="en" sz="1800">
                <a:solidFill>
                  <a:schemeClr val="dk2"/>
                </a:solidFill>
              </a:rPr>
              <a:t>UI - streamlit: </a:t>
            </a:r>
            <a:r>
              <a:rPr lang="en" sz="1800">
                <a:solidFill>
                  <a:schemeClr val="dk2"/>
                </a:solidFill>
              </a:rPr>
              <a:t>a web app accessing most functions easily - no local environment needed</a:t>
            </a:r>
            <a:endParaRPr sz="1800">
              <a:solidFill>
                <a:schemeClr val="dk2"/>
              </a:solidFill>
            </a:endParaRPr>
          </a:p>
          <a:p>
            <a:pPr indent="-342900" lvl="0" marL="457200" rtl="0" algn="l">
              <a:spcBef>
                <a:spcPts val="0"/>
              </a:spcBef>
              <a:spcAft>
                <a:spcPts val="0"/>
              </a:spcAft>
              <a:buClr>
                <a:schemeClr val="dk2"/>
              </a:buClr>
              <a:buSzPts val="1800"/>
              <a:buChar char="●"/>
            </a:pPr>
            <a:r>
              <a:rPr b="1" lang="en" sz="1800">
                <a:solidFill>
                  <a:schemeClr val="dk2"/>
                </a:solidFill>
              </a:rPr>
              <a:t>Interactive visualization</a:t>
            </a:r>
            <a:r>
              <a:rPr lang="en" sz="1800">
                <a:solidFill>
                  <a:schemeClr val="dk2"/>
                </a:solidFill>
              </a:rPr>
              <a:t>: </a:t>
            </a:r>
            <a:r>
              <a:rPr b="1" lang="en" sz="1800">
                <a:solidFill>
                  <a:schemeClr val="dk2"/>
                </a:solidFill>
              </a:rPr>
              <a:t>Jaal</a:t>
            </a:r>
            <a:r>
              <a:rPr lang="en" sz="1800">
                <a:solidFill>
                  <a:schemeClr val="dk2"/>
                </a:solidFill>
              </a:rPr>
              <a:t> for python package &amp; </a:t>
            </a:r>
            <a:r>
              <a:rPr b="1" lang="en" sz="1800">
                <a:solidFill>
                  <a:schemeClr val="dk2"/>
                </a:solidFill>
              </a:rPr>
              <a:t>Pyvis</a:t>
            </a:r>
            <a:r>
              <a:rPr lang="en" sz="1800">
                <a:solidFill>
                  <a:schemeClr val="dk2"/>
                </a:solidFill>
              </a:rPr>
              <a:t> for UI</a:t>
            </a:r>
            <a:endParaRPr sz="1800">
              <a:solidFill>
                <a:schemeClr val="dk2"/>
              </a:solidFill>
            </a:endParaRPr>
          </a:p>
          <a:p>
            <a:pPr indent="-342900" lvl="0" marL="457200" rtl="0" algn="l">
              <a:spcBef>
                <a:spcPts val="0"/>
              </a:spcBef>
              <a:spcAft>
                <a:spcPts val="0"/>
              </a:spcAft>
              <a:buClr>
                <a:schemeClr val="dk2"/>
              </a:buClr>
              <a:buSzPts val="1800"/>
              <a:buChar char="●"/>
            </a:pPr>
            <a:r>
              <a:rPr b="1" lang="en" sz="1800">
                <a:solidFill>
                  <a:schemeClr val="dk2"/>
                </a:solidFill>
              </a:rPr>
              <a:t>Algorithm to deal with uncertainties</a:t>
            </a:r>
            <a:r>
              <a:rPr lang="en" sz="1800">
                <a:solidFill>
                  <a:schemeClr val="dk2"/>
                </a:solidFill>
              </a:rPr>
              <a:t>: generate all possible graphs based current graphs</a:t>
            </a:r>
            <a:endParaRPr sz="18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27" name="Google Shape;127;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8" name="Google Shape;128;p19"/>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129" name="Google Shape;129;p19"/>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0" name="Google Shape;130;p19"/>
          <p:cNvSpPr txBox="1"/>
          <p:nvPr/>
        </p:nvSpPr>
        <p:spPr>
          <a:xfrm>
            <a:off x="392850" y="630375"/>
            <a:ext cx="7192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UI Design - From Xd to streamlit </a:t>
            </a:r>
            <a:endParaRPr b="1" sz="2400">
              <a:solidFill>
                <a:schemeClr val="dk1"/>
              </a:solidFill>
            </a:endParaRPr>
          </a:p>
          <a:p>
            <a:pPr indent="0" lvl="0" marL="0" rtl="0" algn="l">
              <a:spcBef>
                <a:spcPts val="0"/>
              </a:spcBef>
              <a:spcAft>
                <a:spcPts val="0"/>
              </a:spcAft>
              <a:buNone/>
            </a:pPr>
            <a:r>
              <a:t/>
            </a:r>
            <a:endParaRPr b="1" sz="2400">
              <a:solidFill>
                <a:schemeClr val="dk1"/>
              </a:solidFill>
            </a:endParaRPr>
          </a:p>
          <a:p>
            <a:pPr indent="0" lvl="0" marL="0" rtl="0" algn="l">
              <a:spcBef>
                <a:spcPts val="0"/>
              </a:spcBef>
              <a:spcAft>
                <a:spcPts val="0"/>
              </a:spcAft>
              <a:buNone/>
            </a:pPr>
            <a:r>
              <a:t/>
            </a:r>
            <a:endParaRPr b="1" sz="2400">
              <a:solidFill>
                <a:schemeClr val="dk1"/>
              </a:solidFill>
            </a:endParaRPr>
          </a:p>
        </p:txBody>
      </p:sp>
      <p:sp>
        <p:nvSpPr>
          <p:cNvPr id="131" name="Google Shape;131;p19"/>
          <p:cNvSpPr txBox="1"/>
          <p:nvPr/>
        </p:nvSpPr>
        <p:spPr>
          <a:xfrm>
            <a:off x="0" y="4303650"/>
            <a:ext cx="5348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u="sng">
                <a:solidFill>
                  <a:schemeClr val="accent5"/>
                </a:solidFill>
                <a:hlinkClick r:id="rId4">
                  <a:extLst>
                    <a:ext uri="{A12FA001-AC4F-418D-AE19-62706E023703}">
                      <ahyp:hlinkClr val="tx"/>
                    </a:ext>
                  </a:extLst>
                </a:hlinkClick>
              </a:rPr>
              <a:t>https://leopardlink.streamlit.app/</a:t>
            </a:r>
            <a:endParaRPr sz="1200"/>
          </a:p>
        </p:txBody>
      </p:sp>
      <p:pic>
        <p:nvPicPr>
          <p:cNvPr id="132" name="Google Shape;132;p19"/>
          <p:cNvPicPr preferRelativeResize="0"/>
          <p:nvPr/>
        </p:nvPicPr>
        <p:blipFill>
          <a:blip r:embed="rId5">
            <a:alphaModFix/>
          </a:blip>
          <a:stretch>
            <a:fillRect/>
          </a:stretch>
        </p:blipFill>
        <p:spPr>
          <a:xfrm>
            <a:off x="191750" y="1152500"/>
            <a:ext cx="2986174" cy="3151124"/>
          </a:xfrm>
          <a:prstGeom prst="rect">
            <a:avLst/>
          </a:prstGeom>
          <a:solidFill>
            <a:srgbClr val="FCE5CD"/>
          </a:solidFill>
          <a:ln>
            <a:noFill/>
          </a:ln>
        </p:spPr>
      </p:pic>
      <p:pic>
        <p:nvPicPr>
          <p:cNvPr id="133" name="Google Shape;133;p19"/>
          <p:cNvPicPr preferRelativeResize="0"/>
          <p:nvPr/>
        </p:nvPicPr>
        <p:blipFill>
          <a:blip r:embed="rId6">
            <a:alphaModFix/>
          </a:blip>
          <a:stretch>
            <a:fillRect/>
          </a:stretch>
        </p:blipFill>
        <p:spPr>
          <a:xfrm>
            <a:off x="3440937" y="1152500"/>
            <a:ext cx="5593713" cy="3151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9" name="Google Shape;139;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0" name="Google Shape;140;p20"/>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141" name="Google Shape;141;p20"/>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2" name="Google Shape;142;p20"/>
          <p:cNvSpPr txBox="1"/>
          <p:nvPr/>
        </p:nvSpPr>
        <p:spPr>
          <a:xfrm>
            <a:off x="392850" y="630375"/>
            <a:ext cx="6564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Interactive visualization - PyVis</a:t>
            </a:r>
            <a:endParaRPr b="1" sz="2400">
              <a:solidFill>
                <a:schemeClr val="dk1"/>
              </a:solidFill>
            </a:endParaRPr>
          </a:p>
        </p:txBody>
      </p:sp>
      <p:sp>
        <p:nvSpPr>
          <p:cNvPr id="143" name="Google Shape;143;p20"/>
          <p:cNvSpPr txBox="1"/>
          <p:nvPr/>
        </p:nvSpPr>
        <p:spPr>
          <a:xfrm>
            <a:off x="311700" y="1216500"/>
            <a:ext cx="4209000" cy="3493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lang="en" sz="1800"/>
              <a:t>Python-based network visualization tool</a:t>
            </a:r>
            <a:endParaRPr sz="1800"/>
          </a:p>
          <a:p>
            <a:pPr indent="0" lvl="0" marL="457200" rtl="0" algn="l">
              <a:lnSpc>
                <a:spcPct val="115000"/>
              </a:lnSpc>
              <a:spcBef>
                <a:spcPts val="0"/>
              </a:spcBef>
              <a:spcAft>
                <a:spcPts val="0"/>
              </a:spcAft>
              <a:buNone/>
            </a:pPr>
            <a:r>
              <a:t/>
            </a:r>
            <a:endParaRPr sz="1800"/>
          </a:p>
          <a:p>
            <a:pPr indent="-342900" lvl="0" marL="457200" rtl="0" algn="l">
              <a:lnSpc>
                <a:spcPct val="115000"/>
              </a:lnSpc>
              <a:spcBef>
                <a:spcPts val="0"/>
              </a:spcBef>
              <a:spcAft>
                <a:spcPts val="0"/>
              </a:spcAft>
              <a:buClr>
                <a:srgbClr val="000000"/>
              </a:buClr>
              <a:buSzPts val="1800"/>
              <a:buChar char="●"/>
            </a:pPr>
            <a:r>
              <a:rPr lang="en" sz="1800"/>
              <a:t>Customizable</a:t>
            </a:r>
            <a:r>
              <a:rPr lang="en" sz="1800"/>
              <a:t>, interactive, simple and is embedded in our UI</a:t>
            </a:r>
            <a:endParaRPr sz="1800"/>
          </a:p>
          <a:p>
            <a:pPr indent="0" lvl="0" marL="457200" rtl="0" algn="l">
              <a:lnSpc>
                <a:spcPct val="115000"/>
              </a:lnSpc>
              <a:spcBef>
                <a:spcPts val="0"/>
              </a:spcBef>
              <a:spcAft>
                <a:spcPts val="0"/>
              </a:spcAft>
              <a:buNone/>
            </a:pPr>
            <a:r>
              <a:t/>
            </a:r>
            <a:endParaRPr sz="1800"/>
          </a:p>
          <a:p>
            <a:pPr indent="-342900" lvl="0" marL="457200" rtl="0" algn="l">
              <a:lnSpc>
                <a:spcPct val="115000"/>
              </a:lnSpc>
              <a:spcBef>
                <a:spcPts val="0"/>
              </a:spcBef>
              <a:spcAft>
                <a:spcPts val="0"/>
              </a:spcAft>
              <a:buSzPts val="1800"/>
              <a:buChar char="●"/>
            </a:pPr>
            <a:r>
              <a:rPr lang="en" sz="1800"/>
              <a:t>Allowed us to utilize </a:t>
            </a:r>
            <a:r>
              <a:rPr lang="en" sz="1800"/>
              <a:t>existing</a:t>
            </a:r>
            <a:r>
              <a:rPr lang="en" sz="1800"/>
              <a:t> technology for one of the most important components of our design</a:t>
            </a:r>
            <a:endParaRPr sz="1800"/>
          </a:p>
          <a:p>
            <a:pPr indent="0" lvl="0" marL="0" rtl="0" algn="l">
              <a:lnSpc>
                <a:spcPct val="115000"/>
              </a:lnSpc>
              <a:spcBef>
                <a:spcPts val="0"/>
              </a:spcBef>
              <a:spcAft>
                <a:spcPts val="0"/>
              </a:spcAft>
              <a:buNone/>
            </a:pPr>
            <a:r>
              <a:t/>
            </a:r>
            <a:endParaRPr sz="1800"/>
          </a:p>
        </p:txBody>
      </p:sp>
      <p:pic>
        <p:nvPicPr>
          <p:cNvPr id="144" name="Google Shape;144;p20"/>
          <p:cNvPicPr preferRelativeResize="0"/>
          <p:nvPr/>
        </p:nvPicPr>
        <p:blipFill rotWithShape="1">
          <a:blip r:embed="rId4">
            <a:alphaModFix/>
          </a:blip>
          <a:srcRect b="0" l="16381" r="16341" t="12846"/>
          <a:stretch/>
        </p:blipFill>
        <p:spPr>
          <a:xfrm>
            <a:off x="4572001" y="1222863"/>
            <a:ext cx="4442725" cy="3238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50" name="Google Shape;150;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1" name="Google Shape;151;p21"/>
          <p:cNvPicPr preferRelativeResize="0"/>
          <p:nvPr/>
        </p:nvPicPr>
        <p:blipFill>
          <a:blip r:embed="rId3">
            <a:alphaModFix/>
          </a:blip>
          <a:stretch>
            <a:fillRect/>
          </a:stretch>
        </p:blipFill>
        <p:spPr>
          <a:xfrm>
            <a:off x="-6125" y="-584500"/>
            <a:ext cx="9245373" cy="6853549"/>
          </a:xfrm>
          <a:prstGeom prst="rect">
            <a:avLst/>
          </a:prstGeom>
          <a:noFill/>
          <a:ln>
            <a:noFill/>
          </a:ln>
        </p:spPr>
      </p:pic>
      <p:sp>
        <p:nvSpPr>
          <p:cNvPr id="152" name="Google Shape;152;p21"/>
          <p:cNvSpPr/>
          <p:nvPr/>
        </p:nvSpPr>
        <p:spPr>
          <a:xfrm>
            <a:off x="-14700" y="470550"/>
            <a:ext cx="9245400" cy="4202400"/>
          </a:xfrm>
          <a:prstGeom prst="rect">
            <a:avLst/>
          </a:prstGeom>
          <a:solidFill>
            <a:srgbClr val="FCE5C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3" name="Google Shape;153;p21"/>
          <p:cNvSpPr txBox="1"/>
          <p:nvPr/>
        </p:nvSpPr>
        <p:spPr>
          <a:xfrm>
            <a:off x="392850" y="630375"/>
            <a:ext cx="4249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rPr>
              <a:t>Challenges</a:t>
            </a:r>
            <a:endParaRPr b="1" sz="2400">
              <a:solidFill>
                <a:schemeClr val="dk1"/>
              </a:solidFill>
            </a:endParaRPr>
          </a:p>
          <a:p>
            <a:pPr indent="0" lvl="0" marL="0" rtl="0" algn="l">
              <a:spcBef>
                <a:spcPts val="0"/>
              </a:spcBef>
              <a:spcAft>
                <a:spcPts val="0"/>
              </a:spcAft>
              <a:buNone/>
            </a:pPr>
            <a:r>
              <a:t/>
            </a:r>
            <a:endParaRPr b="1" sz="2400">
              <a:solidFill>
                <a:schemeClr val="dk1"/>
              </a:solidFill>
            </a:endParaRPr>
          </a:p>
          <a:p>
            <a:pPr indent="0" lvl="0" marL="0" rtl="0" algn="l">
              <a:spcBef>
                <a:spcPts val="0"/>
              </a:spcBef>
              <a:spcAft>
                <a:spcPts val="0"/>
              </a:spcAft>
              <a:buNone/>
            </a:pPr>
            <a:r>
              <a:t/>
            </a:r>
            <a:endParaRPr b="1" sz="2400">
              <a:solidFill>
                <a:schemeClr val="dk1"/>
              </a:solidFill>
            </a:endParaRPr>
          </a:p>
        </p:txBody>
      </p:sp>
      <p:pic>
        <p:nvPicPr>
          <p:cNvPr id="154" name="Google Shape;154;p21"/>
          <p:cNvPicPr preferRelativeResize="0"/>
          <p:nvPr/>
        </p:nvPicPr>
        <p:blipFill>
          <a:blip r:embed="rId4">
            <a:alphaModFix/>
          </a:blip>
          <a:stretch>
            <a:fillRect/>
          </a:stretch>
        </p:blipFill>
        <p:spPr>
          <a:xfrm>
            <a:off x="1769800" y="1366275"/>
            <a:ext cx="5693527" cy="3202600"/>
          </a:xfrm>
          <a:prstGeom prst="rect">
            <a:avLst/>
          </a:prstGeom>
          <a:noFill/>
          <a:ln>
            <a:noFill/>
          </a:ln>
        </p:spPr>
      </p:pic>
      <p:sp>
        <p:nvSpPr>
          <p:cNvPr id="155" name="Google Shape;155;p21"/>
          <p:cNvSpPr txBox="1"/>
          <p:nvPr/>
        </p:nvSpPr>
        <p:spPr>
          <a:xfrm>
            <a:off x="4355650" y="1363600"/>
            <a:ext cx="2735100" cy="9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1"/>
                </a:solidFill>
                <a:highlight>
                  <a:srgbClr val="FFFFFF"/>
                </a:highlight>
              </a:rPr>
              <a:t>exponential growth</a:t>
            </a:r>
            <a:endParaRPr baseline="30000" sz="2400">
              <a:solidFill>
                <a:schemeClr val="dk1"/>
              </a:solidFill>
              <a:highlight>
                <a:srgbClr val="FFFFFF"/>
              </a:highlight>
            </a:endParaRPr>
          </a:p>
        </p:txBody>
      </p:sp>
      <p:sp>
        <p:nvSpPr>
          <p:cNvPr id="156" name="Google Shape;156;p21"/>
          <p:cNvSpPr txBox="1"/>
          <p:nvPr/>
        </p:nvSpPr>
        <p:spPr>
          <a:xfrm>
            <a:off x="2442450" y="2675775"/>
            <a:ext cx="2199900" cy="77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1"/>
                </a:solidFill>
                <a:highlight>
                  <a:srgbClr val="FFFFFF"/>
                </a:highlight>
              </a:rPr>
              <a:t>g</a:t>
            </a:r>
            <a:r>
              <a:rPr lang="en" sz="1700">
                <a:solidFill>
                  <a:schemeClr val="dk1"/>
                </a:solidFill>
                <a:highlight>
                  <a:srgbClr val="FFFFFF"/>
                </a:highlight>
              </a:rPr>
              <a:t>enerate</a:t>
            </a:r>
            <a:r>
              <a:rPr lang="en" sz="1700">
                <a:solidFill>
                  <a:schemeClr val="dk1"/>
                </a:solidFill>
                <a:highlight>
                  <a:srgbClr val="FFFFFF"/>
                </a:highlight>
              </a:rPr>
              <a:t> all possible combinations</a:t>
            </a:r>
            <a:endParaRPr baseline="30000" sz="1700">
              <a:solidFill>
                <a:schemeClr val="dk1"/>
              </a:solidFill>
              <a:highlight>
                <a:srgbClr val="FFFFFF"/>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